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338.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4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34.xml"/>
  <Override ContentType="application/vnd.openxmlformats-officedocument.presentationml.notesSlide+xml" PartName="/ppt/notesSlides/notesSlide306.xml"/>
  <Override ContentType="application/vnd.openxmlformats-officedocument.presentationml.notesSlide+xml" PartName="/ppt/notesSlides/notesSlide349.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341.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334.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342.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338.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34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337.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44.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332.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347.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331.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45.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330.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 id="556" r:id="rId306"/>
    <p:sldId id="557" r:id="rId307"/>
    <p:sldId id="558" r:id="rId308"/>
    <p:sldId id="559" r:id="rId309"/>
    <p:sldId id="560" r:id="rId310"/>
    <p:sldId id="561" r:id="rId311"/>
    <p:sldId id="562" r:id="rId312"/>
    <p:sldId id="563" r:id="rId313"/>
    <p:sldId id="564" r:id="rId314"/>
    <p:sldId id="565" r:id="rId315"/>
    <p:sldId id="566" r:id="rId316"/>
    <p:sldId id="567" r:id="rId317"/>
    <p:sldId id="568" r:id="rId318"/>
    <p:sldId id="569" r:id="rId319"/>
    <p:sldId id="570" r:id="rId320"/>
    <p:sldId id="571" r:id="rId321"/>
    <p:sldId id="572" r:id="rId322"/>
    <p:sldId id="573" r:id="rId323"/>
    <p:sldId id="574" r:id="rId324"/>
    <p:sldId id="575" r:id="rId325"/>
    <p:sldId id="576" r:id="rId326"/>
    <p:sldId id="577" r:id="rId327"/>
    <p:sldId id="578" r:id="rId328"/>
    <p:sldId id="579" r:id="rId329"/>
    <p:sldId id="580" r:id="rId330"/>
    <p:sldId id="581" r:id="rId331"/>
    <p:sldId id="582" r:id="rId332"/>
    <p:sldId id="583" r:id="rId333"/>
    <p:sldId id="584" r:id="rId334"/>
    <p:sldId id="585" r:id="rId335"/>
    <p:sldId id="586" r:id="rId336"/>
    <p:sldId id="587" r:id="rId337"/>
    <p:sldId id="588" r:id="rId338"/>
    <p:sldId id="589" r:id="rId339"/>
    <p:sldId id="590" r:id="rId340"/>
    <p:sldId id="591" r:id="rId341"/>
    <p:sldId id="592" r:id="rId342"/>
    <p:sldId id="593" r:id="rId343"/>
    <p:sldId id="594" r:id="rId344"/>
    <p:sldId id="595" r:id="rId345"/>
    <p:sldId id="596" r:id="rId346"/>
    <p:sldId id="597" r:id="rId347"/>
    <p:sldId id="598" r:id="rId348"/>
    <p:sldId id="599" r:id="rId349"/>
    <p:sldId id="600" r:id="rId350"/>
    <p:sldId id="601" r:id="rId351"/>
    <p:sldId id="602" r:id="rId352"/>
    <p:sldId id="603" r:id="rId353"/>
    <p:sldId id="604" r:id="rId354"/>
  </p:sldIdLst>
  <p:sldSz cy="6858000" cx="12192000"/>
  <p:notesSz cx="6858000" cy="9144000"/>
  <p:embeddedFontLst>
    <p:embeddedFont>
      <p:font typeface="Montserrat"/>
      <p:regular r:id="rId355"/>
      <p:bold r:id="rId356"/>
      <p:italic r:id="rId357"/>
      <p:boldItalic r:id="rId3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297" Type="http://schemas.openxmlformats.org/officeDocument/2006/relationships/slide" Target="slides/slide292.xml"/><Relationship Id="rId36" Type="http://schemas.openxmlformats.org/officeDocument/2006/relationships/slide" Target="slides/slide31.xml"/><Relationship Id="rId175" Type="http://schemas.openxmlformats.org/officeDocument/2006/relationships/slide" Target="slides/slide170.xml"/><Relationship Id="rId296" Type="http://schemas.openxmlformats.org/officeDocument/2006/relationships/slide" Target="slides/slide291.xml"/><Relationship Id="rId39" Type="http://schemas.openxmlformats.org/officeDocument/2006/relationships/slide" Target="slides/slide34.xml"/><Relationship Id="rId174" Type="http://schemas.openxmlformats.org/officeDocument/2006/relationships/slide" Target="slides/slide169.xml"/><Relationship Id="rId295" Type="http://schemas.openxmlformats.org/officeDocument/2006/relationships/slide" Target="slides/slide290.xml"/><Relationship Id="rId38" Type="http://schemas.openxmlformats.org/officeDocument/2006/relationships/slide" Target="slides/slide33.xml"/><Relationship Id="rId173" Type="http://schemas.openxmlformats.org/officeDocument/2006/relationships/slide" Target="slides/slide168.xml"/><Relationship Id="rId294" Type="http://schemas.openxmlformats.org/officeDocument/2006/relationships/slide" Target="slides/slide289.xml"/><Relationship Id="rId179" Type="http://schemas.openxmlformats.org/officeDocument/2006/relationships/slide" Target="slides/slide174.xml"/><Relationship Id="rId178" Type="http://schemas.openxmlformats.org/officeDocument/2006/relationships/slide" Target="slides/slide173.xml"/><Relationship Id="rId299" Type="http://schemas.openxmlformats.org/officeDocument/2006/relationships/slide" Target="slides/slide294.xml"/><Relationship Id="rId177" Type="http://schemas.openxmlformats.org/officeDocument/2006/relationships/slide" Target="slides/slide172.xml"/><Relationship Id="rId298" Type="http://schemas.openxmlformats.org/officeDocument/2006/relationships/slide" Target="slides/slide29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271" Type="http://schemas.openxmlformats.org/officeDocument/2006/relationships/slide" Target="slides/slide266.xml"/><Relationship Id="rId87" Type="http://schemas.openxmlformats.org/officeDocument/2006/relationships/slide" Target="slides/slide82.xml"/><Relationship Id="rId270" Type="http://schemas.openxmlformats.org/officeDocument/2006/relationships/slide" Target="slides/slide265.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269" Type="http://schemas.openxmlformats.org/officeDocument/2006/relationships/slide" Target="slides/slide264.xml"/><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slide" Target="slides/slide259.xml"/><Relationship Id="rId142" Type="http://schemas.openxmlformats.org/officeDocument/2006/relationships/slide" Target="slides/slide137.xml"/><Relationship Id="rId263" Type="http://schemas.openxmlformats.org/officeDocument/2006/relationships/slide" Target="slides/slide258.xml"/><Relationship Id="rId141" Type="http://schemas.openxmlformats.org/officeDocument/2006/relationships/slide" Target="slides/slide136.xml"/><Relationship Id="rId262" Type="http://schemas.openxmlformats.org/officeDocument/2006/relationships/slide" Target="slides/slide257.xml"/><Relationship Id="rId140" Type="http://schemas.openxmlformats.org/officeDocument/2006/relationships/slide" Target="slides/slide135.xml"/><Relationship Id="rId261" Type="http://schemas.openxmlformats.org/officeDocument/2006/relationships/slide" Target="slides/slide256.xml"/><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slide" Target="slides/slide263.xml"/><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slide" Target="slides/slide262.xml"/><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slide" Target="slides/slide261.xml"/><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slide" Target="slides/slide260.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slide" Target="slides/slide255.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293" Type="http://schemas.openxmlformats.org/officeDocument/2006/relationships/slide" Target="slides/slide288.xml"/><Relationship Id="rId65" Type="http://schemas.openxmlformats.org/officeDocument/2006/relationships/slide" Target="slides/slide60.xml"/><Relationship Id="rId171" Type="http://schemas.openxmlformats.org/officeDocument/2006/relationships/slide" Target="slides/slide166.xml"/><Relationship Id="rId292" Type="http://schemas.openxmlformats.org/officeDocument/2006/relationships/slide" Target="slides/slide287.xml"/><Relationship Id="rId68" Type="http://schemas.openxmlformats.org/officeDocument/2006/relationships/slide" Target="slides/slide63.xml"/><Relationship Id="rId170" Type="http://schemas.openxmlformats.org/officeDocument/2006/relationships/slide" Target="slides/slide165.xml"/><Relationship Id="rId291" Type="http://schemas.openxmlformats.org/officeDocument/2006/relationships/slide" Target="slides/slide286.xml"/><Relationship Id="rId67" Type="http://schemas.openxmlformats.org/officeDocument/2006/relationships/slide" Target="slides/slide62.xml"/><Relationship Id="rId290" Type="http://schemas.openxmlformats.org/officeDocument/2006/relationships/slide" Target="slides/slide285.xml"/><Relationship Id="rId60" Type="http://schemas.openxmlformats.org/officeDocument/2006/relationships/slide" Target="slides/slide55.xml"/><Relationship Id="rId165" Type="http://schemas.openxmlformats.org/officeDocument/2006/relationships/slide" Target="slides/slide160.xml"/><Relationship Id="rId286" Type="http://schemas.openxmlformats.org/officeDocument/2006/relationships/slide" Target="slides/slide281.xml"/><Relationship Id="rId69" Type="http://schemas.openxmlformats.org/officeDocument/2006/relationships/slide" Target="slides/slide64.xml"/><Relationship Id="rId164" Type="http://schemas.openxmlformats.org/officeDocument/2006/relationships/slide" Target="slides/slide159.xml"/><Relationship Id="rId285" Type="http://schemas.openxmlformats.org/officeDocument/2006/relationships/slide" Target="slides/slide280.xml"/><Relationship Id="rId163" Type="http://schemas.openxmlformats.org/officeDocument/2006/relationships/slide" Target="slides/slide158.xml"/><Relationship Id="rId284" Type="http://schemas.openxmlformats.org/officeDocument/2006/relationships/slide" Target="slides/slide279.xml"/><Relationship Id="rId162" Type="http://schemas.openxmlformats.org/officeDocument/2006/relationships/slide" Target="slides/slide157.xml"/><Relationship Id="rId283" Type="http://schemas.openxmlformats.org/officeDocument/2006/relationships/slide" Target="slides/slide278.xml"/><Relationship Id="rId169" Type="http://schemas.openxmlformats.org/officeDocument/2006/relationships/slide" Target="slides/slide164.xml"/><Relationship Id="rId168" Type="http://schemas.openxmlformats.org/officeDocument/2006/relationships/slide" Target="slides/slide163.xml"/><Relationship Id="rId289" Type="http://schemas.openxmlformats.org/officeDocument/2006/relationships/slide" Target="slides/slide284.xml"/><Relationship Id="rId167" Type="http://schemas.openxmlformats.org/officeDocument/2006/relationships/slide" Target="slides/slide162.xml"/><Relationship Id="rId288" Type="http://schemas.openxmlformats.org/officeDocument/2006/relationships/slide" Target="slides/slide283.xml"/><Relationship Id="rId166" Type="http://schemas.openxmlformats.org/officeDocument/2006/relationships/slide" Target="slides/slide161.xml"/><Relationship Id="rId287" Type="http://schemas.openxmlformats.org/officeDocument/2006/relationships/slide" Target="slides/slide282.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282" Type="http://schemas.openxmlformats.org/officeDocument/2006/relationships/slide" Target="slides/slide277.xml"/><Relationship Id="rId54" Type="http://schemas.openxmlformats.org/officeDocument/2006/relationships/slide" Target="slides/slide49.xml"/><Relationship Id="rId160" Type="http://schemas.openxmlformats.org/officeDocument/2006/relationships/slide" Target="slides/slide155.xml"/><Relationship Id="rId281" Type="http://schemas.openxmlformats.org/officeDocument/2006/relationships/slide" Target="slides/slide276.xml"/><Relationship Id="rId57" Type="http://schemas.openxmlformats.org/officeDocument/2006/relationships/slide" Target="slides/slide52.xml"/><Relationship Id="rId280" Type="http://schemas.openxmlformats.org/officeDocument/2006/relationships/slide" Target="slides/slide275.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275" Type="http://schemas.openxmlformats.org/officeDocument/2006/relationships/slide" Target="slides/slide270.xml"/><Relationship Id="rId58" Type="http://schemas.openxmlformats.org/officeDocument/2006/relationships/slide" Target="slides/slide53.xml"/><Relationship Id="rId153" Type="http://schemas.openxmlformats.org/officeDocument/2006/relationships/slide" Target="slides/slide148.xml"/><Relationship Id="rId274" Type="http://schemas.openxmlformats.org/officeDocument/2006/relationships/slide" Target="slides/slide269.xml"/><Relationship Id="rId152" Type="http://schemas.openxmlformats.org/officeDocument/2006/relationships/slide" Target="slides/slide147.xml"/><Relationship Id="rId273" Type="http://schemas.openxmlformats.org/officeDocument/2006/relationships/slide" Target="slides/slide268.xml"/><Relationship Id="rId151" Type="http://schemas.openxmlformats.org/officeDocument/2006/relationships/slide" Target="slides/slide146.xml"/><Relationship Id="rId272" Type="http://schemas.openxmlformats.org/officeDocument/2006/relationships/slide" Target="slides/slide267.xml"/><Relationship Id="rId158" Type="http://schemas.openxmlformats.org/officeDocument/2006/relationships/slide" Target="slides/slide153.xml"/><Relationship Id="rId279" Type="http://schemas.openxmlformats.org/officeDocument/2006/relationships/slide" Target="slides/slide274.xml"/><Relationship Id="rId157" Type="http://schemas.openxmlformats.org/officeDocument/2006/relationships/slide" Target="slides/slide152.xml"/><Relationship Id="rId278" Type="http://schemas.openxmlformats.org/officeDocument/2006/relationships/slide" Target="slides/slide273.xml"/><Relationship Id="rId156" Type="http://schemas.openxmlformats.org/officeDocument/2006/relationships/slide" Target="slides/slide151.xml"/><Relationship Id="rId277" Type="http://schemas.openxmlformats.org/officeDocument/2006/relationships/slide" Target="slides/slide272.xml"/><Relationship Id="rId155" Type="http://schemas.openxmlformats.org/officeDocument/2006/relationships/slide" Target="slides/slide150.xml"/><Relationship Id="rId276" Type="http://schemas.openxmlformats.org/officeDocument/2006/relationships/slide" Target="slides/slide271.xml"/><Relationship Id="rId107" Type="http://schemas.openxmlformats.org/officeDocument/2006/relationships/slide" Target="slides/slide102.xml"/><Relationship Id="rId228" Type="http://schemas.openxmlformats.org/officeDocument/2006/relationships/slide" Target="slides/slide223.xml"/><Relationship Id="rId349" Type="http://schemas.openxmlformats.org/officeDocument/2006/relationships/slide" Target="slides/slide344.xml"/><Relationship Id="rId106" Type="http://schemas.openxmlformats.org/officeDocument/2006/relationships/slide" Target="slides/slide101.xml"/><Relationship Id="rId227" Type="http://schemas.openxmlformats.org/officeDocument/2006/relationships/slide" Target="slides/slide222.xml"/><Relationship Id="rId348" Type="http://schemas.openxmlformats.org/officeDocument/2006/relationships/slide" Target="slides/slide343.xml"/><Relationship Id="rId105" Type="http://schemas.openxmlformats.org/officeDocument/2006/relationships/slide" Target="slides/slide100.xml"/><Relationship Id="rId226" Type="http://schemas.openxmlformats.org/officeDocument/2006/relationships/slide" Target="slides/slide221.xml"/><Relationship Id="rId347" Type="http://schemas.openxmlformats.org/officeDocument/2006/relationships/slide" Target="slides/slide342.xml"/><Relationship Id="rId104" Type="http://schemas.openxmlformats.org/officeDocument/2006/relationships/slide" Target="slides/slide99.xml"/><Relationship Id="rId225" Type="http://schemas.openxmlformats.org/officeDocument/2006/relationships/slide" Target="slides/slide220.xml"/><Relationship Id="rId346" Type="http://schemas.openxmlformats.org/officeDocument/2006/relationships/slide" Target="slides/slide341.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341" Type="http://schemas.openxmlformats.org/officeDocument/2006/relationships/slide" Target="slides/slide336.xml"/><Relationship Id="rId340" Type="http://schemas.openxmlformats.org/officeDocument/2006/relationships/slide" Target="slides/slide335.xml"/><Relationship Id="rId103" Type="http://schemas.openxmlformats.org/officeDocument/2006/relationships/slide" Target="slides/slide98.xml"/><Relationship Id="rId224" Type="http://schemas.openxmlformats.org/officeDocument/2006/relationships/slide" Target="slides/slide219.xml"/><Relationship Id="rId345" Type="http://schemas.openxmlformats.org/officeDocument/2006/relationships/slide" Target="slides/slide340.xml"/><Relationship Id="rId102" Type="http://schemas.openxmlformats.org/officeDocument/2006/relationships/slide" Target="slides/slide97.xml"/><Relationship Id="rId223" Type="http://schemas.openxmlformats.org/officeDocument/2006/relationships/slide" Target="slides/slide218.xml"/><Relationship Id="rId344" Type="http://schemas.openxmlformats.org/officeDocument/2006/relationships/slide" Target="slides/slide339.xml"/><Relationship Id="rId101" Type="http://schemas.openxmlformats.org/officeDocument/2006/relationships/slide" Target="slides/slide96.xml"/><Relationship Id="rId222" Type="http://schemas.openxmlformats.org/officeDocument/2006/relationships/slide" Target="slides/slide217.xml"/><Relationship Id="rId343" Type="http://schemas.openxmlformats.org/officeDocument/2006/relationships/slide" Target="slides/slide338.xml"/><Relationship Id="rId100" Type="http://schemas.openxmlformats.org/officeDocument/2006/relationships/slide" Target="slides/slide95.xml"/><Relationship Id="rId221" Type="http://schemas.openxmlformats.org/officeDocument/2006/relationships/slide" Target="slides/slide216.xml"/><Relationship Id="rId342" Type="http://schemas.openxmlformats.org/officeDocument/2006/relationships/slide" Target="slides/slide337.xml"/><Relationship Id="rId217" Type="http://schemas.openxmlformats.org/officeDocument/2006/relationships/slide" Target="slides/slide212.xml"/><Relationship Id="rId338" Type="http://schemas.openxmlformats.org/officeDocument/2006/relationships/slide" Target="slides/slide333.xml"/><Relationship Id="rId216" Type="http://schemas.openxmlformats.org/officeDocument/2006/relationships/slide" Target="slides/slide211.xml"/><Relationship Id="rId337" Type="http://schemas.openxmlformats.org/officeDocument/2006/relationships/slide" Target="slides/slide332.xml"/><Relationship Id="rId215" Type="http://schemas.openxmlformats.org/officeDocument/2006/relationships/slide" Target="slides/slide210.xml"/><Relationship Id="rId336" Type="http://schemas.openxmlformats.org/officeDocument/2006/relationships/slide" Target="slides/slide331.xml"/><Relationship Id="rId214" Type="http://schemas.openxmlformats.org/officeDocument/2006/relationships/slide" Target="slides/slide209.xml"/><Relationship Id="rId335" Type="http://schemas.openxmlformats.org/officeDocument/2006/relationships/slide" Target="slides/slide330.xml"/><Relationship Id="rId219" Type="http://schemas.openxmlformats.org/officeDocument/2006/relationships/slide" Target="slides/slide214.xml"/><Relationship Id="rId218" Type="http://schemas.openxmlformats.org/officeDocument/2006/relationships/slide" Target="slides/slide213.xml"/><Relationship Id="rId339" Type="http://schemas.openxmlformats.org/officeDocument/2006/relationships/slide" Target="slides/slide334.xml"/><Relationship Id="rId330" Type="http://schemas.openxmlformats.org/officeDocument/2006/relationships/slide" Target="slides/slide325.xml"/><Relationship Id="rId213" Type="http://schemas.openxmlformats.org/officeDocument/2006/relationships/slide" Target="slides/slide208.xml"/><Relationship Id="rId334" Type="http://schemas.openxmlformats.org/officeDocument/2006/relationships/slide" Target="slides/slide329.xml"/><Relationship Id="rId212" Type="http://schemas.openxmlformats.org/officeDocument/2006/relationships/slide" Target="slides/slide207.xml"/><Relationship Id="rId333" Type="http://schemas.openxmlformats.org/officeDocument/2006/relationships/slide" Target="slides/slide328.xml"/><Relationship Id="rId211" Type="http://schemas.openxmlformats.org/officeDocument/2006/relationships/slide" Target="slides/slide206.xml"/><Relationship Id="rId332" Type="http://schemas.openxmlformats.org/officeDocument/2006/relationships/slide" Target="slides/slide327.xml"/><Relationship Id="rId210" Type="http://schemas.openxmlformats.org/officeDocument/2006/relationships/slide" Target="slides/slide205.xml"/><Relationship Id="rId331" Type="http://schemas.openxmlformats.org/officeDocument/2006/relationships/slide" Target="slides/slide326.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358" Type="http://schemas.openxmlformats.org/officeDocument/2006/relationships/font" Target="fonts/Montserrat-boldItalic.fntdata"/><Relationship Id="rId115" Type="http://schemas.openxmlformats.org/officeDocument/2006/relationships/slide" Target="slides/slide110.xml"/><Relationship Id="rId236" Type="http://schemas.openxmlformats.org/officeDocument/2006/relationships/slide" Target="slides/slide231.xml"/><Relationship Id="rId357" Type="http://schemas.openxmlformats.org/officeDocument/2006/relationships/font" Target="fonts/Montserrat-italic.fntdata"/><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352" Type="http://schemas.openxmlformats.org/officeDocument/2006/relationships/slide" Target="slides/slide347.xml"/><Relationship Id="rId230" Type="http://schemas.openxmlformats.org/officeDocument/2006/relationships/slide" Target="slides/slide225.xml"/><Relationship Id="rId351" Type="http://schemas.openxmlformats.org/officeDocument/2006/relationships/slide" Target="slides/slide346.xml"/><Relationship Id="rId350" Type="http://schemas.openxmlformats.org/officeDocument/2006/relationships/slide" Target="slides/slide345.xml"/><Relationship Id="rId114" Type="http://schemas.openxmlformats.org/officeDocument/2006/relationships/slide" Target="slides/slide109.xml"/><Relationship Id="rId235" Type="http://schemas.openxmlformats.org/officeDocument/2006/relationships/slide" Target="slides/slide230.xml"/><Relationship Id="rId356" Type="http://schemas.openxmlformats.org/officeDocument/2006/relationships/font" Target="fonts/Montserrat-bold.fntdata"/><Relationship Id="rId113" Type="http://schemas.openxmlformats.org/officeDocument/2006/relationships/slide" Target="slides/slide108.xml"/><Relationship Id="rId234" Type="http://schemas.openxmlformats.org/officeDocument/2006/relationships/slide" Target="slides/slide229.xml"/><Relationship Id="rId355" Type="http://schemas.openxmlformats.org/officeDocument/2006/relationships/font" Target="fonts/Montserrat-regular.fntdata"/><Relationship Id="rId112" Type="http://schemas.openxmlformats.org/officeDocument/2006/relationships/slide" Target="slides/slide107.xml"/><Relationship Id="rId233" Type="http://schemas.openxmlformats.org/officeDocument/2006/relationships/slide" Target="slides/slide228.xml"/><Relationship Id="rId354" Type="http://schemas.openxmlformats.org/officeDocument/2006/relationships/slide" Target="slides/slide349.xml"/><Relationship Id="rId111" Type="http://schemas.openxmlformats.org/officeDocument/2006/relationships/slide" Target="slides/slide106.xml"/><Relationship Id="rId232" Type="http://schemas.openxmlformats.org/officeDocument/2006/relationships/slide" Target="slides/slide227.xml"/><Relationship Id="rId353" Type="http://schemas.openxmlformats.org/officeDocument/2006/relationships/slide" Target="slides/slide348.xml"/><Relationship Id="rId305" Type="http://schemas.openxmlformats.org/officeDocument/2006/relationships/slide" Target="slides/slide300.xml"/><Relationship Id="rId304" Type="http://schemas.openxmlformats.org/officeDocument/2006/relationships/slide" Target="slides/slide299.xml"/><Relationship Id="rId303" Type="http://schemas.openxmlformats.org/officeDocument/2006/relationships/slide" Target="slides/slide298.xml"/><Relationship Id="rId302" Type="http://schemas.openxmlformats.org/officeDocument/2006/relationships/slide" Target="slides/slide297.xml"/><Relationship Id="rId309" Type="http://schemas.openxmlformats.org/officeDocument/2006/relationships/slide" Target="slides/slide304.xml"/><Relationship Id="rId308" Type="http://schemas.openxmlformats.org/officeDocument/2006/relationships/slide" Target="slides/slide303.xml"/><Relationship Id="rId307" Type="http://schemas.openxmlformats.org/officeDocument/2006/relationships/slide" Target="slides/slide302.xml"/><Relationship Id="rId306" Type="http://schemas.openxmlformats.org/officeDocument/2006/relationships/slide" Target="slides/slide301.xml"/><Relationship Id="rId301" Type="http://schemas.openxmlformats.org/officeDocument/2006/relationships/slide" Target="slides/slide296.xml"/><Relationship Id="rId300" Type="http://schemas.openxmlformats.org/officeDocument/2006/relationships/slide" Target="slides/slide295.xml"/><Relationship Id="rId206" Type="http://schemas.openxmlformats.org/officeDocument/2006/relationships/slide" Target="slides/slide201.xml"/><Relationship Id="rId327" Type="http://schemas.openxmlformats.org/officeDocument/2006/relationships/slide" Target="slides/slide322.xml"/><Relationship Id="rId205" Type="http://schemas.openxmlformats.org/officeDocument/2006/relationships/slide" Target="slides/slide200.xml"/><Relationship Id="rId326" Type="http://schemas.openxmlformats.org/officeDocument/2006/relationships/slide" Target="slides/slide321.xml"/><Relationship Id="rId204" Type="http://schemas.openxmlformats.org/officeDocument/2006/relationships/slide" Target="slides/slide199.xml"/><Relationship Id="rId325" Type="http://schemas.openxmlformats.org/officeDocument/2006/relationships/slide" Target="slides/slide320.xml"/><Relationship Id="rId203" Type="http://schemas.openxmlformats.org/officeDocument/2006/relationships/slide" Target="slides/slide198.xml"/><Relationship Id="rId324" Type="http://schemas.openxmlformats.org/officeDocument/2006/relationships/slide" Target="slides/slide319.xml"/><Relationship Id="rId209" Type="http://schemas.openxmlformats.org/officeDocument/2006/relationships/slide" Target="slides/slide204.xml"/><Relationship Id="rId208" Type="http://schemas.openxmlformats.org/officeDocument/2006/relationships/slide" Target="slides/slide203.xml"/><Relationship Id="rId329" Type="http://schemas.openxmlformats.org/officeDocument/2006/relationships/slide" Target="slides/slide324.xml"/><Relationship Id="rId207" Type="http://schemas.openxmlformats.org/officeDocument/2006/relationships/slide" Target="slides/slide202.xml"/><Relationship Id="rId328" Type="http://schemas.openxmlformats.org/officeDocument/2006/relationships/slide" Target="slides/slide323.xml"/><Relationship Id="rId202" Type="http://schemas.openxmlformats.org/officeDocument/2006/relationships/slide" Target="slides/slide197.xml"/><Relationship Id="rId323" Type="http://schemas.openxmlformats.org/officeDocument/2006/relationships/slide" Target="slides/slide318.xml"/><Relationship Id="rId201" Type="http://schemas.openxmlformats.org/officeDocument/2006/relationships/slide" Target="slides/slide196.xml"/><Relationship Id="rId322" Type="http://schemas.openxmlformats.org/officeDocument/2006/relationships/slide" Target="slides/slide317.xml"/><Relationship Id="rId200" Type="http://schemas.openxmlformats.org/officeDocument/2006/relationships/slide" Target="slides/slide195.xml"/><Relationship Id="rId321" Type="http://schemas.openxmlformats.org/officeDocument/2006/relationships/slide" Target="slides/slide316.xml"/><Relationship Id="rId320" Type="http://schemas.openxmlformats.org/officeDocument/2006/relationships/slide" Target="slides/slide315.xml"/><Relationship Id="rId316" Type="http://schemas.openxmlformats.org/officeDocument/2006/relationships/slide" Target="slides/slide311.xml"/><Relationship Id="rId315" Type="http://schemas.openxmlformats.org/officeDocument/2006/relationships/slide" Target="slides/slide310.xml"/><Relationship Id="rId314" Type="http://schemas.openxmlformats.org/officeDocument/2006/relationships/slide" Target="slides/slide309.xml"/><Relationship Id="rId313" Type="http://schemas.openxmlformats.org/officeDocument/2006/relationships/slide" Target="slides/slide308.xml"/><Relationship Id="rId319" Type="http://schemas.openxmlformats.org/officeDocument/2006/relationships/slide" Target="slides/slide314.xml"/><Relationship Id="rId318" Type="http://schemas.openxmlformats.org/officeDocument/2006/relationships/slide" Target="slides/slide313.xml"/><Relationship Id="rId317" Type="http://schemas.openxmlformats.org/officeDocument/2006/relationships/slide" Target="slides/slide312.xml"/><Relationship Id="rId312" Type="http://schemas.openxmlformats.org/officeDocument/2006/relationships/slide" Target="slides/slide307.xml"/><Relationship Id="rId311" Type="http://schemas.openxmlformats.org/officeDocument/2006/relationships/slide" Target="slides/slide306.xml"/><Relationship Id="rId310" Type="http://schemas.openxmlformats.org/officeDocument/2006/relationships/slide" Target="slides/slide3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b532465e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b532465e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f9577522b8_0_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f9577522b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f62d322b25_2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f62d322b25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f9577522b8_0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f9577522b8_0_14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f9577522b8_0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gf9577522b8_0_14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f9577522b8_0_1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gf9577522b8_0_14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f9577522b8_0_1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gf9577522b8_0_14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f9577522b8_0_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gf9577522b8_0_14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f62d322b25_2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f62d322b25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f9577522b8_0_1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gf9577522b8_0_14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f9577522b8_0_1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gf9577522b8_0_15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f9577522b8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gf9577522b8_0_15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9577522b8_0_3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9577522b8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f9577522b8_0_1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f9577522b8_0_15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f9577522b8_0_1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gf9577522b8_0_15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f62d322b25_2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f62d322b25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f9577522b8_0_1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gf9577522b8_0_15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f9577522b8_0_1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f9577522b8_0_15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f9577522b8_0_1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gf9577522b8_0_15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f9577522b8_0_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gf9577522b8_0_15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f9577522b8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gf9577522b8_0_15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f62d322b25_2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f62d322b25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f9577522b8_0_1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gf9577522b8_0_15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9577522b8_0_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f9577522b8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f9577522b8_0_1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gf9577522b8_0_15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f9577522b8_0_1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gf9577522b8_0_15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f9577522b8_0_1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gf9577522b8_0_15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f9577522b8_0_1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gf9577522b8_0_15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f62d322b25_2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f62d322b25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f9577522b8_0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gf9577522b8_0_15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f9577522b8_0_1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gf9577522b8_0_15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f9577522b8_0_1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gf9577522b8_0_15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f9577522b8_0_1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gf9577522b8_0_15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f62d322b25_2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f62d322b25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f9577522b8_0_3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f9577522b8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f9577522b8_0_1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gf9577522b8_0_16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f9577522b8_0_1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gf9577522b8_0_16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f9577522b8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gf9577522b8_0_16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f9577522b8_0_1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gf9577522b8_0_16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f9577522b8_0_1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gf9577522b8_0_16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f62d322b25_2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f62d322b25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f9577522b8_0_1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gf9577522b8_0_16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f9577522b8_0_1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f9577522b8_0_16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f9577522b8_0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gf9577522b8_0_16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f9577522b8_0_1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gf9577522b8_0_16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9577522b8_0_3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9577522b8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f9577522b8_0_1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gf9577522b8_0_16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f62d322b25_2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f62d322b25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f9577522b8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gf9577522b8_0_16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f9577522b8_0_1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gf9577522b8_0_16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f9577522b8_0_1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gf9577522b8_0_16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f9577522b8_0_1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550">
                <a:solidFill>
                  <a:srgbClr val="211E1F"/>
                </a:solidFill>
              </a:rPr>
              <a:t>Participation data is from the 2018–19 school year, and access report data is from the 2019–20 school year. Participation data was masked at low counts.</a:t>
            </a:r>
            <a:endParaRPr sz="550">
              <a:solidFill>
                <a:srgbClr val="211E1F"/>
              </a:solidFill>
            </a:endParaRPr>
          </a:p>
          <a:p>
            <a:pPr indent="0" lvl="0" marL="0" rtl="0" algn="l">
              <a:spcBef>
                <a:spcPts val="0"/>
              </a:spcBef>
              <a:spcAft>
                <a:spcPts val="0"/>
              </a:spcAft>
              <a:buNone/>
            </a:pPr>
            <a:r>
              <a:t/>
            </a:r>
            <a:endParaRPr/>
          </a:p>
        </p:txBody>
      </p:sp>
      <p:sp>
        <p:nvSpPr>
          <p:cNvPr id="1030" name="Google Shape;1030;gf9577522b8_0_16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f9577522b8_0_1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550">
                <a:solidFill>
                  <a:srgbClr val="211E1F"/>
                </a:solidFill>
              </a:rPr>
              <a:t>Participation data is from the 2018–19 school year, and access report data is from the 2019–20 school year. Participation data was masked at low counts.</a:t>
            </a:r>
            <a:endParaRPr sz="550">
              <a:solidFill>
                <a:srgbClr val="211E1F"/>
              </a:solidFill>
            </a:endParaRPr>
          </a:p>
          <a:p>
            <a:pPr indent="0" lvl="0" marL="0" rtl="0" algn="l">
              <a:spcBef>
                <a:spcPts val="0"/>
              </a:spcBef>
              <a:spcAft>
                <a:spcPts val="0"/>
              </a:spcAft>
              <a:buNone/>
            </a:pPr>
            <a:r>
              <a:t/>
            </a:r>
            <a:endParaRPr/>
          </a:p>
        </p:txBody>
      </p:sp>
      <p:sp>
        <p:nvSpPr>
          <p:cNvPr id="1036" name="Google Shape;1036;gf9577522b8_0_16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f62d322b25_2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f62d322b25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f9577522b8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f9577522b8_0_16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f9577522b8_0_1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gf9577522b8_0_16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f9577522b8_0_2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f9577522b8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f9577522b8_0_1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gf9577522b8_0_17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f9577522b8_0_1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gf9577522b8_0_17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f9577522b8_0_1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gf9577522b8_0_17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f62d322b25_2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f62d322b25_2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f9577522b8_0_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gf9577522b8_0_17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f9577522b8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f9577522b8_0_17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f9577522b8_0_1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gf9577522b8_0_17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f9577522b8_0_1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gf9577522b8_0_17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f9577522b8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gf9577522b8_0_17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f62d322b25_2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f62d322b25_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9577522b8_0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f9577522b8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f9577522b8_0_1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gf9577522b8_0_17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f9577522b8_0_1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gf9577522b8_0_17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f9577522b8_0_1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gf9577522b8_0_17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f9577522b8_0_1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gf9577522b8_0_17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f9577522b8_0_1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gf9577522b8_0_17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f62d322b25_2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f62d322b25_2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f9577522b8_0_1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gf9577522b8_0_17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f9577522b8_0_1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gf9577522b8_0_17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f9577522b8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gf9577522b8_0_17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f9577522b8_0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gf9577522b8_0_17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9577522b8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f9577522b8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f9577522b8_0_1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gf9577522b8_0_18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f62d322b25_2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f62d322b25_2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f9577522b8_0_1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gf9577522b8_0_18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f9577522b8_0_1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gf9577522b8_0_18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f9577522b8_0_1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gf9577522b8_0_18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f9577522b8_0_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gf9577522b8_0_18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f62d322b25_2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f62d322b25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f9577522b8_0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gf9577522b8_0_18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f9577522b8_0_1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gf9577522b8_0_18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f9577522b8_0_1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gf9577522b8_0_18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f9577522b8_0_3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f9577522b8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f9577522b8_0_1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gf9577522b8_0_18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f9577522b8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gf9577522b8_0_18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f62d322b25_2_2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f62d322b25_2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f9577522b8_0_1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9577522b8_0_18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f9577522b8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gf9577522b8_0_18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f9577522b8_0_1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gf9577522b8_0_18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f9577522b8_0_1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gf9577522b8_0_18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f9577522b8_0_1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gf9577522b8_0_18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f62d322b25_2_2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f62d322b25_2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f9577522b8_0_1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gf9577522b8_0_18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f9577522b8_0_8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f9577522b8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f9577522b8_0_1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gf9577522b8_0_18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f9577522b8_0_1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gf9577522b8_0_19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f9577522b8_0_1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gf9577522b8_0_19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f9577522b8_0_1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gf9577522b8_0_19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f62d322b25_2_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f62d322b25_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f9577522b8_0_1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gf9577522b8_0_19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f9577522b8_0_1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gf9577522b8_0_19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f9577522b8_0_1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gf9577522b8_0_19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f9577522b8_0_1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gf9577522b8_0_19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f9577522b8_0_1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gf9577522b8_0_19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f9c97947cd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f9c97947c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9577522b8_0_3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9577522b8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share screen and walk through tableau</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f62d322b25_2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f62d322b25_2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f9577522b8_0_1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gf9577522b8_0_19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f9577522b8_0_1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50800" lvl="0" marL="63500" rtl="0" algn="l">
              <a:lnSpc>
                <a:spcPct val="115000"/>
              </a:lnSpc>
              <a:spcBef>
                <a:spcPts val="0"/>
              </a:spcBef>
              <a:spcAft>
                <a:spcPts val="0"/>
              </a:spcAft>
              <a:buClr>
                <a:schemeClr val="dk1"/>
              </a:buClr>
              <a:buSzPts val="1100"/>
              <a:buFont typeface="Arial"/>
              <a:buNone/>
            </a:pPr>
            <a:r>
              <a:rPr lang="en-US" sz="550">
                <a:solidFill>
                  <a:srgbClr val="211E1F"/>
                </a:solidFill>
              </a:rPr>
              <a:t>*Only one school is located in a suburban geographic area and it does not offer CS.</a:t>
            </a:r>
            <a:endParaRPr sz="550">
              <a:solidFill>
                <a:srgbClr val="211E1F"/>
              </a:solidFill>
            </a:endParaRPr>
          </a:p>
          <a:p>
            <a:pPr indent="0" lvl="0" marL="0" rtl="0" algn="l">
              <a:spcBef>
                <a:spcPts val="0"/>
              </a:spcBef>
              <a:spcAft>
                <a:spcPts val="0"/>
              </a:spcAft>
              <a:buNone/>
            </a:pPr>
            <a:r>
              <a:t/>
            </a:r>
            <a:endParaRPr/>
          </a:p>
        </p:txBody>
      </p:sp>
      <p:sp>
        <p:nvSpPr>
          <p:cNvPr id="1362" name="Google Shape;1362;gf9577522b8_0_19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f9577522b8_0_1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gf9577522b8_0_19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f9577522b8_0_1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gf9577522b8_0_19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f9577522b8_0_1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f9577522b8_0_19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f62d322b25_2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f62d322b25_2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f9577522b8_0_1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gf9577522b8_0_19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f9577522b8_0_1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gf9577522b8_0_19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f9577522b8_0_1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gf9577522b8_0_19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9577522b8_0_8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f9577522b8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f9577522b8_0_1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gf9577522b8_0_19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f9577522b8_0_1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f9577522b8_0_19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f62d322b25_2_2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f62d322b25_2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f9577522b8_0_2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gf9577522b8_0_20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f9577522b8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gf9577522b8_0_20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f9577522b8_0_2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gf9577522b8_0_20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f9577522b8_0_2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gf9577522b8_0_20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f9577522b8_0_2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gf9577522b8_0_20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f62d322b25_2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f62d322b25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f9577522b8_0_2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gf9577522b8_0_20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f9577522b8_0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f9577522b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f9577522b8_0_2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gf9577522b8_0_20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f9577522b8_0_2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gf9577522b8_0_20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f9577522b8_0_2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gf9577522b8_0_20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f9577522b8_0_2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gf9577522b8_0_20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f62d322b25_2_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f62d322b25_2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f9577522b8_0_2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gf9577522b8_0_20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f9577522b8_0_2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gf9577522b8_0_20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f9577522b8_0_2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gf9577522b8_0_20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f9577522b8_0_2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gf9577522b8_0_20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f9577522b8_0_2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gf9577522b8_0_20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f9577522b8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f9577522b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f62d322b25_2_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f62d322b25_2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f9577522b8_0_2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gf9577522b8_0_20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f9577522b8_0_2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gf9577522b8_0_20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f9577522b8_0_2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gf9577522b8_0_2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f9577522b8_0_2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gf9577522b8_0_2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f9577522b8_0_2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gf9577522b8_0_2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f62d322b25_2_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f62d322b25_2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f9577522b8_0_2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gf9577522b8_0_2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f9577522b8_0_2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gf9577522b8_0_2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f9577522b8_0_2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gf9577522b8_0_2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f9577522b8_0_3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f9577522b8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f9577522b8_0_2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gf9577522b8_0_2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f9577522b8_0_2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gf9577522b8_0_2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f62d322b25_2_2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f62d322b25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f9577522b8_0_2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gf9577522b8_0_2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f9577522b8_0_2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gf9577522b8_0_2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f9577522b8_0_2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gf9577522b8_0_2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f9577522b8_0_2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gf9577522b8_0_2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f9577522b8_0_2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gf9577522b8_0_2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f62d322b25_2_2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f62d322b25_2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f9577522b8_0_2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gf9577522b8_0_2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9577522b8_0_8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9577522b8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f9577522b8_0_2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gf9577522b8_0_2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f9577522b8_0_2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gf9577522b8_0_21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f9577522b8_0_2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gf9577522b8_0_2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f9577522b8_0_2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gf9577522b8_0_2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f62d322b25_2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f62d322b25_2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f9577522b8_0_2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gf9577522b8_0_2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f9577522b8_0_2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gf9577522b8_0_22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f9577522b8_0_2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gf9577522b8_0_2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f9577522b8_0_2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gf9577522b8_0_2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f9577522b8_0_2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gf9577522b8_0_2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f9c97947cd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f9c97947c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f62d322b25_2_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f62d322b25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f9577522b8_0_2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550">
                <a:solidFill>
                  <a:srgbClr val="211E1F"/>
                </a:solidFill>
              </a:rPr>
              <a:t>*2020–21 data includes CareerTech courses for the first time</a:t>
            </a:r>
            <a:endParaRPr sz="550">
              <a:solidFill>
                <a:srgbClr val="211E1F"/>
              </a:solidFill>
            </a:endParaRPr>
          </a:p>
          <a:p>
            <a:pPr indent="0" lvl="0" marL="0" rtl="0" algn="l">
              <a:spcBef>
                <a:spcPts val="0"/>
              </a:spcBef>
              <a:spcAft>
                <a:spcPts val="0"/>
              </a:spcAft>
              <a:buNone/>
            </a:pPr>
            <a:r>
              <a:t/>
            </a:r>
            <a:endParaRPr/>
          </a:p>
        </p:txBody>
      </p:sp>
      <p:sp>
        <p:nvSpPr>
          <p:cNvPr id="1706" name="Google Shape;1706;gf9577522b8_0_2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f9577522b8_0_2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gf9577522b8_0_2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f9577522b8_0_2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gf9577522b8_0_2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f9577522b8_0_2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gf9577522b8_0_2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f9577522b8_0_2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gf9577522b8_0_22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f62d322b25_2_2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f62d322b25_2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f9577522b8_0_2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gf9577522b8_0_2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gf9577522b8_0_2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gf9577522b8_0_22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gf9577522b8_0_2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gf9577522b8_0_22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f9c97947cd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f9c97947cd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gf9577522b8_0_2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550">
                <a:solidFill>
                  <a:srgbClr val="211E1F"/>
                </a:solidFill>
              </a:rPr>
              <a:t>Participation data is from the 2018–19 school year, and access report data is from the 2020–21 school year.</a:t>
            </a:r>
            <a:endParaRPr sz="550">
              <a:solidFill>
                <a:srgbClr val="211E1F"/>
              </a:solidFill>
            </a:endParaRPr>
          </a:p>
          <a:p>
            <a:pPr indent="0" lvl="0" marL="0" rtl="0" algn="l">
              <a:spcBef>
                <a:spcPts val="0"/>
              </a:spcBef>
              <a:spcAft>
                <a:spcPts val="0"/>
              </a:spcAft>
              <a:buNone/>
            </a:pPr>
            <a:r>
              <a:t/>
            </a:r>
            <a:endParaRPr/>
          </a:p>
        </p:txBody>
      </p:sp>
      <p:sp>
        <p:nvSpPr>
          <p:cNvPr id="1759" name="Google Shape;1759;gf9577522b8_0_22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f9577522b8_0_2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gf9577522b8_0_22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f62d322b25_2_2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f62d322b25_2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f9577522b8_0_2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gf9577522b8_0_22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f9577522b8_0_2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gf9577522b8_0_23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f9577522b8_0_2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gf9577522b8_0_23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f9577522b8_0_2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gf9577522b8_0_23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f9577522b8_0_2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gf9577522b8_0_23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f62d322b25_2_2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6" name="Google Shape;1806;gf62d322b25_2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gf9577522b8_0_2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gf9577522b8_0_23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9c97947cd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f9c97947c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gf9577522b8_0_2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gf9577522b8_0_23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gf9577522b8_0_2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gf9577522b8_0_23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f9577522b8_0_2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gf9577522b8_0_23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gf9577522b8_0_2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gf9577522b8_0_23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f62d322b25_2_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f62d322b25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f9577522b8_0_2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gf9577522b8_0_23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f9577522b8_0_2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gf9577522b8_0_23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f9577522b8_0_2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gf9577522b8_0_23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f9577522b8_0_2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gf9577522b8_0_23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f9577522b8_0_2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gf9577522b8_0_23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f9c97947cd_0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f9c97947c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f62d322b25_2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f62d322b25_2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f9577522b8_0_2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gf9577522b8_0_23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f9577522b8_0_2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gf9577522b8_0_23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gf9577522b8_0_2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gf9577522b8_0_23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f9577522b8_0_2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gf9577522b8_0_23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f9577522b8_0_2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gf9577522b8_0_24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f62d322b25_2_2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f62d322b25_2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gf9577522b8_0_2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gf9577522b8_0_24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f9577522b8_0_2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gf9577522b8_0_24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f9577522b8_0_2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550">
                <a:solidFill>
                  <a:srgbClr val="211E1F"/>
                </a:solidFill>
              </a:rPr>
              <a:t>*Only four schools have 75–100% FRL enrollment and none offer computer science</a:t>
            </a:r>
            <a:endParaRPr sz="550">
              <a:solidFill>
                <a:srgbClr val="211E1F"/>
              </a:solidFill>
            </a:endParaRPr>
          </a:p>
          <a:p>
            <a:pPr indent="0" lvl="0" marL="0" rtl="0" algn="l">
              <a:spcBef>
                <a:spcPts val="0"/>
              </a:spcBef>
              <a:spcAft>
                <a:spcPts val="0"/>
              </a:spcAft>
              <a:buNone/>
            </a:pPr>
            <a:r>
              <a:t/>
            </a:r>
            <a:endParaRPr/>
          </a:p>
        </p:txBody>
      </p:sp>
      <p:sp>
        <p:nvSpPr>
          <p:cNvPr id="1928" name="Google Shape;1928;gf9577522b8_0_24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9577522b8_0_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f9577522b8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9c97947cd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f9c97947cd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f9577522b8_0_2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gf9577522b8_0_24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f9577522b8_0_2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gf9577522b8_0_24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f62d322b25_2_2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f62d322b25_2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f9577522b8_0_2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gf9577522b8_0_24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f9577522b8_0_2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gf9577522b8_0_24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f9577522b8_0_2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gf9577522b8_0_24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f9577522b8_0_2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gf9577522b8_0_24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f9577522b8_0_2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gf9577522b8_0_24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f62d322b25_2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f62d322b25_2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f9577522b8_0_2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gf9577522b8_0_24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9c97947cd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f9c97947cd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f9577522b8_0_2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gf9577522b8_0_24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f9577522b8_0_2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gf9577522b8_0_24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f9577522b8_0_2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gf9577522b8_0_24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gf9577522b8_0_2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gf9577522b8_0_24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f62d322b25_2_2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f62d322b25_2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f9577522b8_0_2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gf9577522b8_0_25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f9577522b8_0_2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gf9577522b8_0_25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gf9577522b8_0_2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gf9577522b8_0_25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f9577522b8_0_2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gf9577522b8_0_25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gf9577522b8_0_2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gf9577522b8_0_25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f9c97947cd_0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f9c97947cd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gf62d322b25_2_2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1" name="Google Shape;2051;gf62d322b25_2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gf9577522b8_0_2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gf9577522b8_0_25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gf9577522b8_0_2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gf9577522b8_0_25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f9577522b8_0_2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gf9577522b8_0_25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f9577522b8_0_2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gf9577522b8_0_25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f9577522b8_0_2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gf9577522b8_0_25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gf62d322b25_2_2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6" name="Google Shape;2086;gf62d322b25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f9577522b8_0_2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gf9577522b8_0_25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f9577522b8_0_2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gf9577522b8_0_25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f9577522b8_0_2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gf9577522b8_0_25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9c97947cd_0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9c97947c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f9577522b8_0_2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gf9577522b8_0_25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f9577522b8_0_2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gf9577522b8_0_25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f62d322b25_2_3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f62d322b25_2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f9577522b8_0_2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gf9577522b8_0_25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gf9577522b8_0_2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gf9577522b8_0_25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f9577522b8_0_2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gf9577522b8_0_25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f9577522b8_0_2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gf9577522b8_0_26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gf9577522b8_0_2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gf9577522b8_0_26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gf62d322b25_2_3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6" name="Google Shape;2156;gf62d322b25_2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gf9577522b8_0_2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gf9577522b8_0_26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f9c97947cd_0_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f9c97947c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gf9577522b8_0_2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gf9577522b8_0_26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f9577522b8_0_2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gf9577522b8_0_26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f9577522b8_0_2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gf9577522b8_0_26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gf9577522b8_0_2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gf9577522b8_0_26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gf62d322b25_2_3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1" name="Google Shape;2191;gf62d322b25_2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gf9577522b8_0_2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gf9577522b8_0_26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f9577522b8_0_2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gf9577522b8_0_26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gf9577522b8_0_2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550">
                <a:solidFill>
                  <a:srgbClr val="211E1F"/>
                </a:solidFill>
              </a:rPr>
              <a:t>*Only three schools have 75–100% FRL enrollment and none offer computer science </a:t>
            </a:r>
            <a:endParaRPr sz="550">
              <a:solidFill>
                <a:srgbClr val="211E1F"/>
              </a:solidFill>
            </a:endParaRPr>
          </a:p>
          <a:p>
            <a:pPr indent="0" lvl="0" marL="0" rtl="0" algn="l">
              <a:spcBef>
                <a:spcPts val="0"/>
              </a:spcBef>
              <a:spcAft>
                <a:spcPts val="0"/>
              </a:spcAft>
              <a:buNone/>
            </a:pPr>
            <a:r>
              <a:t/>
            </a:r>
            <a:endParaRPr/>
          </a:p>
        </p:txBody>
      </p:sp>
      <p:sp>
        <p:nvSpPr>
          <p:cNvPr id="2208" name="Google Shape;2208;gf9577522b8_0_26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gf9577522b8_0_2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gf9577522b8_0_26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f9577522b8_0_2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gf9577522b8_0_26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f9577522b8_0_4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f9577522b8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f9577522b8_0_9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f9577522b8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9577522b8_0_9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f9577522b8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f9577522b8_0_9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f9577522b8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f62d322b25_2_3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f62d322b25_2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f9577522b8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f9577522b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f9577522b8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f9577522b8_0_9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9577522b8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f9577522b8_0_1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f9577522b8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f9577522b8_0_1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f9577522b8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f9577522b8_0_1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f9577522b8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f9577522b8_0_1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f9577522b8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550">
                <a:solidFill>
                  <a:srgbClr val="211E1F"/>
                </a:solidFill>
              </a:rPr>
              <a:t>2020 exam year. Participation data includes students attending both public and private schools. </a:t>
            </a:r>
            <a:endParaRPr/>
          </a:p>
        </p:txBody>
      </p:sp>
      <p:sp>
        <p:nvSpPr>
          <p:cNvPr id="444" name="Google Shape;444;gf9577522b8_0_1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f9577522b8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550">
                <a:solidFill>
                  <a:srgbClr val="211E1F"/>
                </a:solidFill>
              </a:rPr>
              <a:t>2020 exam year. Participation data includes students attending both public and private schools. </a:t>
            </a:r>
            <a:endParaRPr sz="550">
              <a:solidFill>
                <a:srgbClr val="211E1F"/>
              </a:solidFill>
            </a:endParaRPr>
          </a:p>
          <a:p>
            <a:pPr indent="0" lvl="0" marL="0" rtl="0" algn="l">
              <a:spcBef>
                <a:spcPts val="0"/>
              </a:spcBef>
              <a:spcAft>
                <a:spcPts val="0"/>
              </a:spcAft>
              <a:buNone/>
            </a:pPr>
            <a:r>
              <a:t/>
            </a:r>
            <a:endParaRPr/>
          </a:p>
        </p:txBody>
      </p:sp>
      <p:sp>
        <p:nvSpPr>
          <p:cNvPr id="451" name="Google Shape;451;gf9577522b8_0_10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f9577522b8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550">
                <a:solidFill>
                  <a:srgbClr val="211E1F"/>
                </a:solidFill>
              </a:rPr>
              <a:t>2020 exam year.</a:t>
            </a:r>
            <a:endParaRPr sz="550">
              <a:solidFill>
                <a:srgbClr val="211E1F"/>
              </a:solidFill>
            </a:endParaRPr>
          </a:p>
          <a:p>
            <a:pPr indent="0" lvl="0" marL="0" rtl="0" algn="l">
              <a:spcBef>
                <a:spcPts val="0"/>
              </a:spcBef>
              <a:spcAft>
                <a:spcPts val="0"/>
              </a:spcAft>
              <a:buNone/>
            </a:pPr>
            <a:r>
              <a:t/>
            </a:r>
            <a:endParaRPr/>
          </a:p>
        </p:txBody>
      </p:sp>
      <p:sp>
        <p:nvSpPr>
          <p:cNvPr id="458" name="Google Shape;458;gf9577522b8_0_10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f9577522b8_0_30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f9577522b8_0_3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f9577522b8_0_1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f9577522b8_0_1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f9577522b8_0_8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f9577522b8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f9577522b8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f9577522b8_0_1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f9c97947c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f9c97947cd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f9577522b8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f9577522b8_0_1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f9577522b8_0_1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f9577522b8_0_12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f9577522b8_0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f9577522b8_0_12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f62d322b25_2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f62d322b25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f9577522b8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f9577522b8_0_1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f9577522b8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f9577522b8_0_1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f9577522b8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f9577522b8_0_12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f9577522b8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f9577522b8_0_1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f9577522b8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f9577522b8_0_1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f62d322b25_2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f62d322b25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f9577522b8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f9577522b8_0_12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f9577522b8_0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gf9577522b8_0_12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f9577522b8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f9577522b8_0_12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f9577522b8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gf9577522b8_0_12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f9577522b8_0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f9577522b8_0_12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f62d322b25_2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f62d322b25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f9577522b8_0_1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f9577522b8_0_13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f9577522b8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f9577522b8_0_13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9577522b8_0_9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9577522b8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9577522b8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gf9577522b8_0_13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f9577522b8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f9577522b8_0_13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f9577522b8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f9577522b8_0_13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f62d322b25_2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f62d322b25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f9577522b8_0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50800" lvl="0" marL="63500" rtl="0" algn="l">
              <a:lnSpc>
                <a:spcPct val="115000"/>
              </a:lnSpc>
              <a:spcBef>
                <a:spcPts val="0"/>
              </a:spcBef>
              <a:spcAft>
                <a:spcPts val="0"/>
              </a:spcAft>
              <a:buNone/>
            </a:pPr>
            <a:r>
              <a:rPr lang="en-US" sz="400">
                <a:solidFill>
                  <a:srgbClr val="211E1F"/>
                </a:solidFill>
              </a:rPr>
              <a:t>*Decrease may be due to course code changes in SY 2017–18</a:t>
            </a:r>
            <a:endParaRPr/>
          </a:p>
        </p:txBody>
      </p:sp>
      <p:sp>
        <p:nvSpPr>
          <p:cNvPr id="616" name="Google Shape;616;gf9577522b8_0_13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f9577522b8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f9577522b8_0_13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f9577522b8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gf9577522b8_0_13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f9577522b8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f9577522b8_0_13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f9577522b8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gf9577522b8_0_13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f62d322b25_2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f62d322b25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9577522b8_0_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f9577522b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f9577522b8_0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gf9577522b8_0_13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f9577522b8_0_1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gf9577522b8_0_13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f9577522b8_0_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gf9577522b8_0_13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f9577522b8_0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f9577522b8_0_1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f9577522b8_0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gf9577522b8_0_13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f62d322b25_2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f62d322b25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f9577522b8_0_1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f9577522b8_0_13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f9577522b8_0_1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gf9577522b8_0_13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f9577522b8_0_1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gf9577522b8_0_14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f9577522b8_0_1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gf9577522b8_0_14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9577522b8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9577522b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f9577522b8_0_1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gf9577522b8_0_14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f62d322b25_2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f62d322b25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f9577522b8_0_1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gf9577522b8_0_14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f9577522b8_0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gf9577522b8_0_14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f9577522b8_0_1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gf9577522b8_0_14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f62d322b25_2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f62d322b25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f9577522b8_0_1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gf9577522b8_0_14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f9577522b8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gf9577522b8_0_14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f9577522b8_0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f9577522b8_0_14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f9577522b8_0_1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f9577522b8_0_14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2"/>
        </a:solidFill>
      </p:bgPr>
    </p:bg>
    <p:spTree>
      <p:nvGrpSpPr>
        <p:cNvPr id="8" name="Shape 8"/>
        <p:cNvGrpSpPr/>
        <p:nvPr/>
      </p:nvGrpSpPr>
      <p:grpSpPr>
        <a:xfrm>
          <a:off x="0" y="0"/>
          <a:ext cx="0" cy="0"/>
          <a:chOff x="0" y="0"/>
          <a:chExt cx="0" cy="0"/>
        </a:xfrm>
      </p:grpSpPr>
      <p:sp>
        <p:nvSpPr>
          <p:cNvPr id="9" name="Google Shape;9;p2"/>
          <p:cNvSpPr/>
          <p:nvPr/>
        </p:nvSpPr>
        <p:spPr>
          <a:xfrm>
            <a:off x="0" y="0"/>
            <a:ext cx="121920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880200" y="877950"/>
            <a:ext cx="10431600" cy="5102100"/>
          </a:xfrm>
          <a:prstGeom prst="rect">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title"/>
          </p:nvPr>
        </p:nvSpPr>
        <p:spPr>
          <a:xfrm>
            <a:off x="1499850" y="2766150"/>
            <a:ext cx="9192300" cy="13257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4"/>
              </a:buClr>
              <a:buSzPts val="7200"/>
              <a:buNone/>
              <a:defRPr b="1" sz="7200">
                <a:solidFill>
                  <a:schemeClr val="accent4"/>
                </a:solidFill>
              </a:defRPr>
            </a:lvl1pPr>
            <a:lvl2pPr lvl="1" algn="ctr">
              <a:spcBef>
                <a:spcPts val="0"/>
              </a:spcBef>
              <a:spcAft>
                <a:spcPts val="0"/>
              </a:spcAft>
              <a:buClr>
                <a:schemeClr val="lt1"/>
              </a:buClr>
              <a:buSzPts val="7200"/>
              <a:buNone/>
              <a:defRPr b="1" sz="7200">
                <a:solidFill>
                  <a:schemeClr val="lt1"/>
                </a:solidFill>
              </a:defRPr>
            </a:lvl2pPr>
            <a:lvl3pPr lvl="2" algn="ctr">
              <a:spcBef>
                <a:spcPts val="0"/>
              </a:spcBef>
              <a:spcAft>
                <a:spcPts val="0"/>
              </a:spcAft>
              <a:buClr>
                <a:schemeClr val="lt1"/>
              </a:buClr>
              <a:buSzPts val="7200"/>
              <a:buNone/>
              <a:defRPr b="1" sz="7200">
                <a:solidFill>
                  <a:schemeClr val="lt1"/>
                </a:solidFill>
              </a:defRPr>
            </a:lvl3pPr>
            <a:lvl4pPr lvl="3" algn="ctr">
              <a:spcBef>
                <a:spcPts val="0"/>
              </a:spcBef>
              <a:spcAft>
                <a:spcPts val="0"/>
              </a:spcAft>
              <a:buClr>
                <a:schemeClr val="lt1"/>
              </a:buClr>
              <a:buSzPts val="7200"/>
              <a:buNone/>
              <a:defRPr b="1" sz="7200">
                <a:solidFill>
                  <a:schemeClr val="lt1"/>
                </a:solidFill>
              </a:defRPr>
            </a:lvl4pPr>
            <a:lvl5pPr lvl="4" algn="ctr">
              <a:spcBef>
                <a:spcPts val="0"/>
              </a:spcBef>
              <a:spcAft>
                <a:spcPts val="0"/>
              </a:spcAft>
              <a:buClr>
                <a:schemeClr val="lt1"/>
              </a:buClr>
              <a:buSzPts val="7200"/>
              <a:buNone/>
              <a:defRPr b="1" sz="7200">
                <a:solidFill>
                  <a:schemeClr val="lt1"/>
                </a:solidFill>
              </a:defRPr>
            </a:lvl5pPr>
            <a:lvl6pPr lvl="5" algn="ctr">
              <a:spcBef>
                <a:spcPts val="0"/>
              </a:spcBef>
              <a:spcAft>
                <a:spcPts val="0"/>
              </a:spcAft>
              <a:buClr>
                <a:schemeClr val="lt1"/>
              </a:buClr>
              <a:buSzPts val="7200"/>
              <a:buNone/>
              <a:defRPr b="1" sz="7200">
                <a:solidFill>
                  <a:schemeClr val="lt1"/>
                </a:solidFill>
              </a:defRPr>
            </a:lvl6pPr>
            <a:lvl7pPr lvl="6" algn="ctr">
              <a:spcBef>
                <a:spcPts val="0"/>
              </a:spcBef>
              <a:spcAft>
                <a:spcPts val="0"/>
              </a:spcAft>
              <a:buClr>
                <a:schemeClr val="lt1"/>
              </a:buClr>
              <a:buSzPts val="7200"/>
              <a:buNone/>
              <a:defRPr b="1" sz="7200">
                <a:solidFill>
                  <a:schemeClr val="lt1"/>
                </a:solidFill>
              </a:defRPr>
            </a:lvl7pPr>
            <a:lvl8pPr lvl="7" algn="ctr">
              <a:spcBef>
                <a:spcPts val="0"/>
              </a:spcBef>
              <a:spcAft>
                <a:spcPts val="0"/>
              </a:spcAft>
              <a:buClr>
                <a:schemeClr val="lt1"/>
              </a:buClr>
              <a:buSzPts val="7200"/>
              <a:buNone/>
              <a:defRPr b="1" sz="7200">
                <a:solidFill>
                  <a:schemeClr val="lt1"/>
                </a:solidFill>
              </a:defRPr>
            </a:lvl8pPr>
            <a:lvl9pPr lvl="8" algn="ctr">
              <a:spcBef>
                <a:spcPts val="0"/>
              </a:spcBef>
              <a:spcAft>
                <a:spcPts val="0"/>
              </a:spcAft>
              <a:buClr>
                <a:schemeClr val="lt1"/>
              </a:buClr>
              <a:buSzPts val="7200"/>
              <a:buNone/>
              <a:defRPr b="1" sz="7200">
                <a:solidFill>
                  <a:schemeClr val="lt1"/>
                </a:solidFill>
              </a:defRPr>
            </a:lvl9pPr>
          </a:lstStyle>
          <a:p/>
        </p:txBody>
      </p:sp>
      <p:sp>
        <p:nvSpPr>
          <p:cNvPr id="12" name="Google Shape;12;p2"/>
          <p:cNvSpPr/>
          <p:nvPr/>
        </p:nvSpPr>
        <p:spPr>
          <a:xfrm>
            <a:off x="1184550" y="1182600"/>
            <a:ext cx="9822900" cy="44928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plus text">
  <p:cSld name="CUSTOM">
    <p:spTree>
      <p:nvGrpSpPr>
        <p:cNvPr id="50" name="Shape 50"/>
        <p:cNvGrpSpPr/>
        <p:nvPr/>
      </p:nvGrpSpPr>
      <p:grpSpPr>
        <a:xfrm>
          <a:off x="0" y="0"/>
          <a:ext cx="0" cy="0"/>
          <a:chOff x="0" y="0"/>
          <a:chExt cx="0" cy="0"/>
        </a:xfrm>
      </p:grpSpPr>
      <p:grpSp>
        <p:nvGrpSpPr>
          <p:cNvPr id="51" name="Google Shape;51;p11"/>
          <p:cNvGrpSpPr/>
          <p:nvPr/>
        </p:nvGrpSpPr>
        <p:grpSpPr>
          <a:xfrm>
            <a:off x="-21100" y="-50325"/>
            <a:ext cx="5160140" cy="6958680"/>
            <a:chOff x="-21100" y="-50325"/>
            <a:chExt cx="5160140" cy="6958680"/>
          </a:xfrm>
        </p:grpSpPr>
        <p:grpSp>
          <p:nvGrpSpPr>
            <p:cNvPr id="52" name="Google Shape;52;p11"/>
            <p:cNvGrpSpPr/>
            <p:nvPr/>
          </p:nvGrpSpPr>
          <p:grpSpPr>
            <a:xfrm rot="-5400000">
              <a:off x="468931" y="2238203"/>
              <a:ext cx="6958628" cy="2381590"/>
              <a:chOff x="-20925" y="-76200"/>
              <a:chExt cx="12233875" cy="2141525"/>
            </a:xfrm>
          </p:grpSpPr>
          <p:sp>
            <p:nvSpPr>
              <p:cNvPr id="53" name="Google Shape;53;p11"/>
              <p:cNvSpPr/>
              <p:nvPr/>
            </p:nvSpPr>
            <p:spPr>
              <a:xfrm>
                <a:off x="-20900" y="142075"/>
                <a:ext cx="12233850" cy="1923250"/>
              </a:xfrm>
              <a:prstGeom prst="flowChartOffpageConnector">
                <a:avLst/>
              </a:prstGeom>
              <a:solidFill>
                <a:schemeClr val="lt2"/>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p:nvPr/>
            </p:nvSpPr>
            <p:spPr>
              <a:xfrm>
                <a:off x="-20925" y="-76200"/>
                <a:ext cx="12233850" cy="1923250"/>
              </a:xfrm>
              <a:prstGeom prst="flowChartOffpageConnector">
                <a:avLst/>
              </a:prstGeom>
              <a:solidFill>
                <a:schemeClr val="dk2"/>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11"/>
            <p:cNvGrpSpPr/>
            <p:nvPr/>
          </p:nvGrpSpPr>
          <p:grpSpPr>
            <a:xfrm>
              <a:off x="-21100" y="-50325"/>
              <a:ext cx="4245424" cy="6958680"/>
              <a:chOff x="-21100" y="-5400"/>
              <a:chExt cx="4956133" cy="6868700"/>
            </a:xfrm>
          </p:grpSpPr>
          <p:sp>
            <p:nvSpPr>
              <p:cNvPr id="56" name="Google Shape;56;p11"/>
              <p:cNvSpPr/>
              <p:nvPr/>
            </p:nvSpPr>
            <p:spPr>
              <a:xfrm rot="-5400000">
                <a:off x="194400" y="2122667"/>
                <a:ext cx="6868567" cy="2612700"/>
              </a:xfrm>
              <a:prstGeom prst="flowChartOffpageConnector">
                <a:avLst/>
              </a:prstGeom>
              <a:solidFill>
                <a:schemeClr val="dk2"/>
              </a:solidFill>
              <a:ln cap="flat" cmpd="sng" w="762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 name="Google Shape;57;p11"/>
              <p:cNvSpPr/>
              <p:nvPr/>
            </p:nvSpPr>
            <p:spPr>
              <a:xfrm>
                <a:off x="-21100" y="-5400"/>
                <a:ext cx="2817300" cy="6868500"/>
              </a:xfrm>
              <a:prstGeom prst="rect">
                <a:avLst/>
              </a:prstGeom>
              <a:solidFill>
                <a:schemeClr val="dk2"/>
              </a:solidFill>
              <a:ln cap="flat" cmpd="sng" w="7620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58" name="Google Shape;58;p11"/>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lvl1pPr lvl="0" rtl="0">
              <a:lnSpc>
                <a:spcPct val="100000"/>
              </a:lnSpc>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plus text 1">
  <p:cSld name="CUSTOM_1">
    <p:spTree>
      <p:nvGrpSpPr>
        <p:cNvPr id="59" name="Shape 59"/>
        <p:cNvGrpSpPr/>
        <p:nvPr/>
      </p:nvGrpSpPr>
      <p:grpSpPr>
        <a:xfrm>
          <a:off x="0" y="0"/>
          <a:ext cx="0" cy="0"/>
          <a:chOff x="0" y="0"/>
          <a:chExt cx="0" cy="0"/>
        </a:xfrm>
      </p:grpSpPr>
      <p:grpSp>
        <p:nvGrpSpPr>
          <p:cNvPr id="60" name="Google Shape;60;p12"/>
          <p:cNvGrpSpPr/>
          <p:nvPr/>
        </p:nvGrpSpPr>
        <p:grpSpPr>
          <a:xfrm>
            <a:off x="-21100" y="-50325"/>
            <a:ext cx="5160140" cy="6958680"/>
            <a:chOff x="-21100" y="-50325"/>
            <a:chExt cx="5160140" cy="6958680"/>
          </a:xfrm>
        </p:grpSpPr>
        <p:grpSp>
          <p:nvGrpSpPr>
            <p:cNvPr id="61" name="Google Shape;61;p12"/>
            <p:cNvGrpSpPr/>
            <p:nvPr/>
          </p:nvGrpSpPr>
          <p:grpSpPr>
            <a:xfrm rot="-5400000">
              <a:off x="468931" y="2238203"/>
              <a:ext cx="6958628" cy="2381590"/>
              <a:chOff x="-20925" y="-76200"/>
              <a:chExt cx="12233875" cy="2141525"/>
            </a:xfrm>
          </p:grpSpPr>
          <p:sp>
            <p:nvSpPr>
              <p:cNvPr id="62" name="Google Shape;62;p12"/>
              <p:cNvSpPr/>
              <p:nvPr/>
            </p:nvSpPr>
            <p:spPr>
              <a:xfrm>
                <a:off x="-20900" y="142075"/>
                <a:ext cx="12233850" cy="1923250"/>
              </a:xfrm>
              <a:prstGeom prst="flowChartOffpageConnector">
                <a:avLst/>
              </a:prstGeom>
              <a:solidFill>
                <a:schemeClr val="lt2"/>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2"/>
              <p:cNvSpPr/>
              <p:nvPr/>
            </p:nvSpPr>
            <p:spPr>
              <a:xfrm>
                <a:off x="-20925" y="-76200"/>
                <a:ext cx="12233850" cy="1923250"/>
              </a:xfrm>
              <a:prstGeom prst="flowChartOffpageConnector">
                <a:avLst/>
              </a:prstGeom>
              <a:solidFill>
                <a:schemeClr val="accent2"/>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12"/>
            <p:cNvGrpSpPr/>
            <p:nvPr/>
          </p:nvGrpSpPr>
          <p:grpSpPr>
            <a:xfrm>
              <a:off x="-21100" y="-50325"/>
              <a:ext cx="4245424" cy="6958680"/>
              <a:chOff x="-21100" y="-5400"/>
              <a:chExt cx="4956133" cy="6868700"/>
            </a:xfrm>
          </p:grpSpPr>
          <p:sp>
            <p:nvSpPr>
              <p:cNvPr id="65" name="Google Shape;65;p12"/>
              <p:cNvSpPr/>
              <p:nvPr/>
            </p:nvSpPr>
            <p:spPr>
              <a:xfrm rot="-5400000">
                <a:off x="194400" y="2122667"/>
                <a:ext cx="6868567" cy="2612700"/>
              </a:xfrm>
              <a:prstGeom prst="flowChartOffpageConnector">
                <a:avLst/>
              </a:prstGeom>
              <a:solidFill>
                <a:schemeClr val="accent2"/>
              </a:solidFill>
              <a:ln cap="flat" cmpd="sng" w="76200">
                <a:solidFill>
                  <a:schemeClr val="accen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 name="Google Shape;66;p12"/>
              <p:cNvSpPr/>
              <p:nvPr/>
            </p:nvSpPr>
            <p:spPr>
              <a:xfrm>
                <a:off x="-21100" y="-5400"/>
                <a:ext cx="2817300" cy="6868500"/>
              </a:xfrm>
              <a:prstGeom prst="rect">
                <a:avLst/>
              </a:prstGeom>
              <a:solidFill>
                <a:schemeClr val="accent2"/>
              </a:solidFill>
              <a:ln cap="flat" cmpd="sng" w="76200">
                <a:solidFill>
                  <a:schemeClr val="accent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67" name="Google Shape;67;p12"/>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lvl1pPr lvl="0" rtl="0">
              <a:lnSpc>
                <a:spcPct val="100000"/>
              </a:lnSpc>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plus text 2">
  <p:cSld name="CUSTOM_2">
    <p:spTree>
      <p:nvGrpSpPr>
        <p:cNvPr id="68" name="Shape 68"/>
        <p:cNvGrpSpPr/>
        <p:nvPr/>
      </p:nvGrpSpPr>
      <p:grpSpPr>
        <a:xfrm>
          <a:off x="0" y="0"/>
          <a:ext cx="0" cy="0"/>
          <a:chOff x="0" y="0"/>
          <a:chExt cx="0" cy="0"/>
        </a:xfrm>
      </p:grpSpPr>
      <p:grpSp>
        <p:nvGrpSpPr>
          <p:cNvPr id="69" name="Google Shape;69;p13"/>
          <p:cNvGrpSpPr/>
          <p:nvPr/>
        </p:nvGrpSpPr>
        <p:grpSpPr>
          <a:xfrm>
            <a:off x="-21100" y="-50325"/>
            <a:ext cx="5160140" cy="6958680"/>
            <a:chOff x="-21100" y="-50325"/>
            <a:chExt cx="5160140" cy="6958680"/>
          </a:xfrm>
        </p:grpSpPr>
        <p:grpSp>
          <p:nvGrpSpPr>
            <p:cNvPr id="70" name="Google Shape;70;p13"/>
            <p:cNvGrpSpPr/>
            <p:nvPr/>
          </p:nvGrpSpPr>
          <p:grpSpPr>
            <a:xfrm rot="-5400000">
              <a:off x="468931" y="2238203"/>
              <a:ext cx="6958628" cy="2381590"/>
              <a:chOff x="-20925" y="-76200"/>
              <a:chExt cx="12233875" cy="2141525"/>
            </a:xfrm>
          </p:grpSpPr>
          <p:sp>
            <p:nvSpPr>
              <p:cNvPr id="71" name="Google Shape;71;p13"/>
              <p:cNvSpPr/>
              <p:nvPr/>
            </p:nvSpPr>
            <p:spPr>
              <a:xfrm>
                <a:off x="-20900" y="142075"/>
                <a:ext cx="12233850" cy="1923250"/>
              </a:xfrm>
              <a:prstGeom prst="flowChartOffpageConnector">
                <a:avLst/>
              </a:prstGeom>
              <a:solidFill>
                <a:schemeClr val="lt2"/>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20925" y="-76200"/>
                <a:ext cx="12233850" cy="1923250"/>
              </a:xfrm>
              <a:prstGeom prst="flowChartOffpageConnector">
                <a:avLst/>
              </a:prstGeom>
              <a:solidFill>
                <a:schemeClr val="accent1"/>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13"/>
            <p:cNvGrpSpPr/>
            <p:nvPr/>
          </p:nvGrpSpPr>
          <p:grpSpPr>
            <a:xfrm>
              <a:off x="-21100" y="-50325"/>
              <a:ext cx="4245424" cy="6958680"/>
              <a:chOff x="-21100" y="-5400"/>
              <a:chExt cx="4956133" cy="6868700"/>
            </a:xfrm>
          </p:grpSpPr>
          <p:sp>
            <p:nvSpPr>
              <p:cNvPr id="74" name="Google Shape;74;p13"/>
              <p:cNvSpPr/>
              <p:nvPr/>
            </p:nvSpPr>
            <p:spPr>
              <a:xfrm rot="-5400000">
                <a:off x="194400" y="2122667"/>
                <a:ext cx="6868567" cy="2612700"/>
              </a:xfrm>
              <a:prstGeom prst="flowChartOffpageConnector">
                <a:avLst/>
              </a:prstGeom>
              <a:solidFill>
                <a:schemeClr val="accent1"/>
              </a:solidFill>
              <a:ln cap="flat" cmpd="sng" w="76200">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 name="Google Shape;75;p13"/>
              <p:cNvSpPr/>
              <p:nvPr/>
            </p:nvSpPr>
            <p:spPr>
              <a:xfrm>
                <a:off x="-21100" y="-5400"/>
                <a:ext cx="2817300" cy="6868500"/>
              </a:xfrm>
              <a:prstGeom prst="rect">
                <a:avLst/>
              </a:prstGeom>
              <a:solidFill>
                <a:schemeClr val="accent1"/>
              </a:solidFill>
              <a:ln cap="flat" cmpd="sng" w="76200">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76" name="Google Shape;76;p13"/>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lvl1pPr lvl="0" rtl="0">
              <a:lnSpc>
                <a:spcPct val="100000"/>
              </a:lnSpc>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plus text 2 1">
  <p:cSld name="CUSTOM_2_1">
    <p:spTree>
      <p:nvGrpSpPr>
        <p:cNvPr id="77" name="Shape 77"/>
        <p:cNvGrpSpPr/>
        <p:nvPr/>
      </p:nvGrpSpPr>
      <p:grpSpPr>
        <a:xfrm>
          <a:off x="0" y="0"/>
          <a:ext cx="0" cy="0"/>
          <a:chOff x="0" y="0"/>
          <a:chExt cx="0" cy="0"/>
        </a:xfrm>
      </p:grpSpPr>
      <p:grpSp>
        <p:nvGrpSpPr>
          <p:cNvPr id="78" name="Google Shape;78;p14"/>
          <p:cNvGrpSpPr/>
          <p:nvPr/>
        </p:nvGrpSpPr>
        <p:grpSpPr>
          <a:xfrm>
            <a:off x="-21100" y="-50325"/>
            <a:ext cx="5160140" cy="6958680"/>
            <a:chOff x="-21100" y="-50325"/>
            <a:chExt cx="5160140" cy="6958680"/>
          </a:xfrm>
        </p:grpSpPr>
        <p:grpSp>
          <p:nvGrpSpPr>
            <p:cNvPr id="79" name="Google Shape;79;p14"/>
            <p:cNvGrpSpPr/>
            <p:nvPr/>
          </p:nvGrpSpPr>
          <p:grpSpPr>
            <a:xfrm rot="-5400000">
              <a:off x="468931" y="2238203"/>
              <a:ext cx="6958628" cy="2381590"/>
              <a:chOff x="-20925" y="-76200"/>
              <a:chExt cx="12233875" cy="2141525"/>
            </a:xfrm>
          </p:grpSpPr>
          <p:sp>
            <p:nvSpPr>
              <p:cNvPr id="80" name="Google Shape;80;p14"/>
              <p:cNvSpPr/>
              <p:nvPr/>
            </p:nvSpPr>
            <p:spPr>
              <a:xfrm>
                <a:off x="-20900" y="142075"/>
                <a:ext cx="12233850" cy="1923250"/>
              </a:xfrm>
              <a:prstGeom prst="flowChartOffpageConnector">
                <a:avLst/>
              </a:prstGeom>
              <a:solidFill>
                <a:schemeClr val="lt2"/>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20925" y="-76200"/>
                <a:ext cx="12233850" cy="1923250"/>
              </a:xfrm>
              <a:prstGeom prst="flowChartOffpageConnector">
                <a:avLst/>
              </a:prstGeom>
              <a:solidFill>
                <a:schemeClr val="accent3"/>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14"/>
            <p:cNvGrpSpPr/>
            <p:nvPr/>
          </p:nvGrpSpPr>
          <p:grpSpPr>
            <a:xfrm>
              <a:off x="-21100" y="-50325"/>
              <a:ext cx="4245424" cy="6958680"/>
              <a:chOff x="-21100" y="-5400"/>
              <a:chExt cx="4956133" cy="6868700"/>
            </a:xfrm>
          </p:grpSpPr>
          <p:sp>
            <p:nvSpPr>
              <p:cNvPr id="83" name="Google Shape;83;p14"/>
              <p:cNvSpPr/>
              <p:nvPr/>
            </p:nvSpPr>
            <p:spPr>
              <a:xfrm rot="-5400000">
                <a:off x="194400" y="2122667"/>
                <a:ext cx="6868567" cy="2612700"/>
              </a:xfrm>
              <a:prstGeom prst="flowChartOffpageConnector">
                <a:avLst/>
              </a:prstGeom>
              <a:solidFill>
                <a:schemeClr val="accent3"/>
              </a:solidFill>
              <a:ln cap="flat" cmpd="sng" w="7620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p14"/>
              <p:cNvSpPr/>
              <p:nvPr/>
            </p:nvSpPr>
            <p:spPr>
              <a:xfrm>
                <a:off x="-21100" y="-5400"/>
                <a:ext cx="2817300" cy="6868500"/>
              </a:xfrm>
              <a:prstGeom prst="rect">
                <a:avLst/>
              </a:prstGeom>
              <a:solidFill>
                <a:schemeClr val="accent3"/>
              </a:solidFill>
              <a:ln cap="flat" cmpd="sng" w="76200">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85" name="Google Shape;85;p14"/>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lvl1pPr lvl="0" rtl="0">
              <a:lnSpc>
                <a:spcPct val="100000"/>
              </a:lnSpc>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3">
    <p:spTree>
      <p:nvGrpSpPr>
        <p:cNvPr id="86" name="Shape 86"/>
        <p:cNvGrpSpPr/>
        <p:nvPr/>
      </p:nvGrpSpPr>
      <p:grpSpPr>
        <a:xfrm>
          <a:off x="0" y="0"/>
          <a:ext cx="0" cy="0"/>
          <a:chOff x="0" y="0"/>
          <a:chExt cx="0" cy="0"/>
        </a:xfrm>
      </p:grpSpPr>
      <p:sp>
        <p:nvSpPr>
          <p:cNvPr id="87" name="Google Shape;87;p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8" name="Google Shape;88;p1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9" name="Google Shape;89;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0" name="Google Shape;90;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1" name="Google Shape;91;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4">
  <p:cSld name="OBJECT_4">
    <p:spTree>
      <p:nvGrpSpPr>
        <p:cNvPr id="92" name="Shape 92"/>
        <p:cNvGrpSpPr/>
        <p:nvPr/>
      </p:nvGrpSpPr>
      <p:grpSpPr>
        <a:xfrm>
          <a:off x="0" y="0"/>
          <a:ext cx="0" cy="0"/>
          <a:chOff x="0" y="0"/>
          <a:chExt cx="0" cy="0"/>
        </a:xfrm>
      </p:grpSpPr>
      <p:sp>
        <p:nvSpPr>
          <p:cNvPr id="93" name="Google Shape;93;p1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1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5" name="Google Shape;95;p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6" name="Google Shape;96;p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7" name="Google Shape;97;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OBJECT_5">
    <p:spTree>
      <p:nvGrpSpPr>
        <p:cNvPr id="98" name="Shape 98"/>
        <p:cNvGrpSpPr/>
        <p:nvPr/>
      </p:nvGrpSpPr>
      <p:grpSpPr>
        <a:xfrm>
          <a:off x="0" y="0"/>
          <a:ext cx="0" cy="0"/>
          <a:chOff x="0" y="0"/>
          <a:chExt cx="0" cy="0"/>
        </a:xfrm>
      </p:grpSpPr>
      <p:sp>
        <p:nvSpPr>
          <p:cNvPr id="99" name="Google Shape;99;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 name="Google Shape;100;p1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1" name="Google Shape;101;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2" name="Google Shape;102;p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3" name="Google Shape;103;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104" name="Shape 104"/>
        <p:cNvGrpSpPr/>
        <p:nvPr/>
      </p:nvGrpSpPr>
      <p:grpSpPr>
        <a:xfrm>
          <a:off x="0" y="0"/>
          <a:ext cx="0" cy="0"/>
          <a:chOff x="0" y="0"/>
          <a:chExt cx="0" cy="0"/>
        </a:xfrm>
      </p:grpSpPr>
      <p:sp>
        <p:nvSpPr>
          <p:cNvPr id="105" name="Google Shape;105;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6" name="Google Shape;106;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7" name="Google Shape;107;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2">
    <p:bg>
      <p:bgPr>
        <a:solidFill>
          <a:schemeClr val="accent1"/>
        </a:solidFill>
      </p:bgPr>
    </p:bg>
    <p:spTree>
      <p:nvGrpSpPr>
        <p:cNvPr id="13" name="Shape 13"/>
        <p:cNvGrpSpPr/>
        <p:nvPr/>
      </p:nvGrpSpPr>
      <p:grpSpPr>
        <a:xfrm>
          <a:off x="0" y="0"/>
          <a:ext cx="0" cy="0"/>
          <a:chOff x="0" y="0"/>
          <a:chExt cx="0" cy="0"/>
        </a:xfrm>
      </p:grpSpPr>
      <p:sp>
        <p:nvSpPr>
          <p:cNvPr id="14" name="Google Shape;14;p3"/>
          <p:cNvSpPr/>
          <p:nvPr/>
        </p:nvSpPr>
        <p:spPr>
          <a:xfrm>
            <a:off x="0" y="0"/>
            <a:ext cx="121920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880200" y="877950"/>
            <a:ext cx="10431600" cy="5102100"/>
          </a:xfrm>
          <a:prstGeom prst="rect">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1499850" y="2766150"/>
            <a:ext cx="9192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accent4"/>
              </a:buClr>
              <a:buSzPts val="7200"/>
              <a:buNone/>
              <a:defRPr b="1" sz="7200">
                <a:solidFill>
                  <a:schemeClr val="accent4"/>
                </a:solidFill>
              </a:defRPr>
            </a:lvl1pPr>
            <a:lvl2pPr lvl="1" rtl="0" algn="ctr">
              <a:spcBef>
                <a:spcPts val="0"/>
              </a:spcBef>
              <a:spcAft>
                <a:spcPts val="0"/>
              </a:spcAft>
              <a:buClr>
                <a:schemeClr val="lt1"/>
              </a:buClr>
              <a:buSzPts val="7200"/>
              <a:buNone/>
              <a:defRPr b="1" sz="7200">
                <a:solidFill>
                  <a:schemeClr val="lt1"/>
                </a:solidFill>
              </a:defRPr>
            </a:lvl2pPr>
            <a:lvl3pPr lvl="2" rtl="0" algn="ctr">
              <a:spcBef>
                <a:spcPts val="0"/>
              </a:spcBef>
              <a:spcAft>
                <a:spcPts val="0"/>
              </a:spcAft>
              <a:buClr>
                <a:schemeClr val="lt1"/>
              </a:buClr>
              <a:buSzPts val="7200"/>
              <a:buNone/>
              <a:defRPr b="1" sz="7200">
                <a:solidFill>
                  <a:schemeClr val="lt1"/>
                </a:solidFill>
              </a:defRPr>
            </a:lvl3pPr>
            <a:lvl4pPr lvl="3" rtl="0" algn="ctr">
              <a:spcBef>
                <a:spcPts val="0"/>
              </a:spcBef>
              <a:spcAft>
                <a:spcPts val="0"/>
              </a:spcAft>
              <a:buClr>
                <a:schemeClr val="lt1"/>
              </a:buClr>
              <a:buSzPts val="7200"/>
              <a:buNone/>
              <a:defRPr b="1" sz="7200">
                <a:solidFill>
                  <a:schemeClr val="lt1"/>
                </a:solidFill>
              </a:defRPr>
            </a:lvl4pPr>
            <a:lvl5pPr lvl="4" rtl="0" algn="ctr">
              <a:spcBef>
                <a:spcPts val="0"/>
              </a:spcBef>
              <a:spcAft>
                <a:spcPts val="0"/>
              </a:spcAft>
              <a:buClr>
                <a:schemeClr val="lt1"/>
              </a:buClr>
              <a:buSzPts val="7200"/>
              <a:buNone/>
              <a:defRPr b="1" sz="7200">
                <a:solidFill>
                  <a:schemeClr val="lt1"/>
                </a:solidFill>
              </a:defRPr>
            </a:lvl5pPr>
            <a:lvl6pPr lvl="5" rtl="0" algn="ctr">
              <a:spcBef>
                <a:spcPts val="0"/>
              </a:spcBef>
              <a:spcAft>
                <a:spcPts val="0"/>
              </a:spcAft>
              <a:buClr>
                <a:schemeClr val="lt1"/>
              </a:buClr>
              <a:buSzPts val="7200"/>
              <a:buNone/>
              <a:defRPr b="1" sz="7200">
                <a:solidFill>
                  <a:schemeClr val="lt1"/>
                </a:solidFill>
              </a:defRPr>
            </a:lvl6pPr>
            <a:lvl7pPr lvl="6" rtl="0" algn="ctr">
              <a:spcBef>
                <a:spcPts val="0"/>
              </a:spcBef>
              <a:spcAft>
                <a:spcPts val="0"/>
              </a:spcAft>
              <a:buClr>
                <a:schemeClr val="lt1"/>
              </a:buClr>
              <a:buSzPts val="7200"/>
              <a:buNone/>
              <a:defRPr b="1" sz="7200">
                <a:solidFill>
                  <a:schemeClr val="lt1"/>
                </a:solidFill>
              </a:defRPr>
            </a:lvl7pPr>
            <a:lvl8pPr lvl="7" rtl="0" algn="ctr">
              <a:spcBef>
                <a:spcPts val="0"/>
              </a:spcBef>
              <a:spcAft>
                <a:spcPts val="0"/>
              </a:spcAft>
              <a:buClr>
                <a:schemeClr val="lt1"/>
              </a:buClr>
              <a:buSzPts val="7200"/>
              <a:buNone/>
              <a:defRPr b="1" sz="7200">
                <a:solidFill>
                  <a:schemeClr val="lt1"/>
                </a:solidFill>
              </a:defRPr>
            </a:lvl8pPr>
            <a:lvl9pPr lvl="8" rtl="0" algn="ctr">
              <a:spcBef>
                <a:spcPts val="0"/>
              </a:spcBef>
              <a:spcAft>
                <a:spcPts val="0"/>
              </a:spcAft>
              <a:buClr>
                <a:schemeClr val="lt1"/>
              </a:buClr>
              <a:buSzPts val="7200"/>
              <a:buNone/>
              <a:defRPr b="1" sz="7200">
                <a:solidFill>
                  <a:schemeClr val="lt1"/>
                </a:solidFill>
              </a:defRPr>
            </a:lvl9pPr>
          </a:lstStyle>
          <a:p/>
        </p:txBody>
      </p:sp>
      <p:sp>
        <p:nvSpPr>
          <p:cNvPr id="17" name="Google Shape;17;p3"/>
          <p:cNvSpPr/>
          <p:nvPr/>
        </p:nvSpPr>
        <p:spPr>
          <a:xfrm>
            <a:off x="1184550" y="1182600"/>
            <a:ext cx="9822900" cy="44928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bg>
      <p:bgPr>
        <a:solidFill>
          <a:schemeClr val="accent2"/>
        </a:solidFill>
      </p:bgPr>
    </p:bg>
    <p:spTree>
      <p:nvGrpSpPr>
        <p:cNvPr id="18" name="Shape 18"/>
        <p:cNvGrpSpPr/>
        <p:nvPr/>
      </p:nvGrpSpPr>
      <p:grpSpPr>
        <a:xfrm>
          <a:off x="0" y="0"/>
          <a:ext cx="0" cy="0"/>
          <a:chOff x="0" y="0"/>
          <a:chExt cx="0" cy="0"/>
        </a:xfrm>
      </p:grpSpPr>
      <p:sp>
        <p:nvSpPr>
          <p:cNvPr id="19" name="Google Shape;19;p4"/>
          <p:cNvSpPr/>
          <p:nvPr/>
        </p:nvSpPr>
        <p:spPr>
          <a:xfrm>
            <a:off x="880200" y="877950"/>
            <a:ext cx="10431600" cy="5102100"/>
          </a:xfrm>
          <a:prstGeom prst="rect">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1499850" y="2766150"/>
            <a:ext cx="9192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2"/>
              </a:buClr>
              <a:buSzPts val="7200"/>
              <a:buNone/>
              <a:defRPr b="1" sz="7200">
                <a:solidFill>
                  <a:schemeClr val="lt2"/>
                </a:solidFill>
              </a:defRPr>
            </a:lvl1pPr>
            <a:lvl2pPr lvl="1" rtl="0" algn="ctr">
              <a:spcBef>
                <a:spcPts val="0"/>
              </a:spcBef>
              <a:spcAft>
                <a:spcPts val="0"/>
              </a:spcAft>
              <a:buClr>
                <a:schemeClr val="lt2"/>
              </a:buClr>
              <a:buSzPts val="7200"/>
              <a:buNone/>
              <a:defRPr b="1" sz="7200">
                <a:solidFill>
                  <a:schemeClr val="lt2"/>
                </a:solidFill>
              </a:defRPr>
            </a:lvl2pPr>
            <a:lvl3pPr lvl="2" rtl="0" algn="ctr">
              <a:spcBef>
                <a:spcPts val="0"/>
              </a:spcBef>
              <a:spcAft>
                <a:spcPts val="0"/>
              </a:spcAft>
              <a:buClr>
                <a:schemeClr val="lt2"/>
              </a:buClr>
              <a:buSzPts val="7200"/>
              <a:buNone/>
              <a:defRPr b="1" sz="7200">
                <a:solidFill>
                  <a:schemeClr val="lt2"/>
                </a:solidFill>
              </a:defRPr>
            </a:lvl3pPr>
            <a:lvl4pPr lvl="3" rtl="0" algn="ctr">
              <a:spcBef>
                <a:spcPts val="0"/>
              </a:spcBef>
              <a:spcAft>
                <a:spcPts val="0"/>
              </a:spcAft>
              <a:buClr>
                <a:schemeClr val="lt2"/>
              </a:buClr>
              <a:buSzPts val="7200"/>
              <a:buNone/>
              <a:defRPr b="1" sz="7200">
                <a:solidFill>
                  <a:schemeClr val="lt2"/>
                </a:solidFill>
              </a:defRPr>
            </a:lvl4pPr>
            <a:lvl5pPr lvl="4" rtl="0" algn="ctr">
              <a:spcBef>
                <a:spcPts val="0"/>
              </a:spcBef>
              <a:spcAft>
                <a:spcPts val="0"/>
              </a:spcAft>
              <a:buClr>
                <a:schemeClr val="lt2"/>
              </a:buClr>
              <a:buSzPts val="7200"/>
              <a:buNone/>
              <a:defRPr b="1" sz="7200">
                <a:solidFill>
                  <a:schemeClr val="lt2"/>
                </a:solidFill>
              </a:defRPr>
            </a:lvl5pPr>
            <a:lvl6pPr lvl="5" rtl="0" algn="ctr">
              <a:spcBef>
                <a:spcPts val="0"/>
              </a:spcBef>
              <a:spcAft>
                <a:spcPts val="0"/>
              </a:spcAft>
              <a:buClr>
                <a:schemeClr val="lt2"/>
              </a:buClr>
              <a:buSzPts val="7200"/>
              <a:buNone/>
              <a:defRPr b="1" sz="7200">
                <a:solidFill>
                  <a:schemeClr val="lt2"/>
                </a:solidFill>
              </a:defRPr>
            </a:lvl6pPr>
            <a:lvl7pPr lvl="6" rtl="0" algn="ctr">
              <a:spcBef>
                <a:spcPts val="0"/>
              </a:spcBef>
              <a:spcAft>
                <a:spcPts val="0"/>
              </a:spcAft>
              <a:buClr>
                <a:schemeClr val="lt2"/>
              </a:buClr>
              <a:buSzPts val="7200"/>
              <a:buNone/>
              <a:defRPr b="1" sz="7200">
                <a:solidFill>
                  <a:schemeClr val="lt2"/>
                </a:solidFill>
              </a:defRPr>
            </a:lvl7pPr>
            <a:lvl8pPr lvl="7" rtl="0" algn="ctr">
              <a:spcBef>
                <a:spcPts val="0"/>
              </a:spcBef>
              <a:spcAft>
                <a:spcPts val="0"/>
              </a:spcAft>
              <a:buClr>
                <a:schemeClr val="lt2"/>
              </a:buClr>
              <a:buSzPts val="7200"/>
              <a:buNone/>
              <a:defRPr b="1" sz="7200">
                <a:solidFill>
                  <a:schemeClr val="lt2"/>
                </a:solidFill>
              </a:defRPr>
            </a:lvl8pPr>
            <a:lvl9pPr lvl="8" rtl="0" algn="ctr">
              <a:spcBef>
                <a:spcPts val="0"/>
              </a:spcBef>
              <a:spcAft>
                <a:spcPts val="0"/>
              </a:spcAft>
              <a:buClr>
                <a:schemeClr val="lt2"/>
              </a:buClr>
              <a:buSzPts val="7200"/>
              <a:buNone/>
              <a:defRPr b="1" sz="7200">
                <a:solidFill>
                  <a:schemeClr val="lt2"/>
                </a:solidFill>
              </a:defRPr>
            </a:lvl9pPr>
          </a:lstStyle>
          <a:p/>
        </p:txBody>
      </p:sp>
      <p:sp>
        <p:nvSpPr>
          <p:cNvPr id="21" name="Google Shape;21;p4"/>
          <p:cNvSpPr/>
          <p:nvPr/>
        </p:nvSpPr>
        <p:spPr>
          <a:xfrm>
            <a:off x="1184550" y="1182600"/>
            <a:ext cx="9822900" cy="44928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1">
  <p:cSld name="OBJECT_1_1">
    <p:bg>
      <p:bgPr>
        <a:solidFill>
          <a:schemeClr val="accent3"/>
        </a:solidFill>
      </p:bgPr>
    </p:bg>
    <p:spTree>
      <p:nvGrpSpPr>
        <p:cNvPr id="22" name="Shape 22"/>
        <p:cNvGrpSpPr/>
        <p:nvPr/>
      </p:nvGrpSpPr>
      <p:grpSpPr>
        <a:xfrm>
          <a:off x="0" y="0"/>
          <a:ext cx="0" cy="0"/>
          <a:chOff x="0" y="0"/>
          <a:chExt cx="0" cy="0"/>
        </a:xfrm>
      </p:grpSpPr>
      <p:sp>
        <p:nvSpPr>
          <p:cNvPr id="23" name="Google Shape;23;p5"/>
          <p:cNvSpPr/>
          <p:nvPr/>
        </p:nvSpPr>
        <p:spPr>
          <a:xfrm>
            <a:off x="0" y="0"/>
            <a:ext cx="12192000" cy="6858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880200" y="877950"/>
            <a:ext cx="10431600" cy="5102100"/>
          </a:xfrm>
          <a:prstGeom prst="rect">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1499850" y="2766150"/>
            <a:ext cx="9192300" cy="13257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lt2"/>
              </a:buClr>
              <a:buSzPts val="7200"/>
              <a:buNone/>
              <a:defRPr b="1" sz="7200">
                <a:solidFill>
                  <a:schemeClr val="lt2"/>
                </a:solidFill>
              </a:defRPr>
            </a:lvl1pPr>
            <a:lvl2pPr lvl="1" rtl="0" algn="ctr">
              <a:spcBef>
                <a:spcPts val="0"/>
              </a:spcBef>
              <a:spcAft>
                <a:spcPts val="0"/>
              </a:spcAft>
              <a:buClr>
                <a:schemeClr val="lt2"/>
              </a:buClr>
              <a:buSzPts val="7200"/>
              <a:buNone/>
              <a:defRPr b="1" sz="7200">
                <a:solidFill>
                  <a:schemeClr val="lt2"/>
                </a:solidFill>
              </a:defRPr>
            </a:lvl2pPr>
            <a:lvl3pPr lvl="2" rtl="0" algn="ctr">
              <a:spcBef>
                <a:spcPts val="0"/>
              </a:spcBef>
              <a:spcAft>
                <a:spcPts val="0"/>
              </a:spcAft>
              <a:buClr>
                <a:schemeClr val="lt2"/>
              </a:buClr>
              <a:buSzPts val="7200"/>
              <a:buNone/>
              <a:defRPr b="1" sz="7200">
                <a:solidFill>
                  <a:schemeClr val="lt2"/>
                </a:solidFill>
              </a:defRPr>
            </a:lvl3pPr>
            <a:lvl4pPr lvl="3" rtl="0" algn="ctr">
              <a:spcBef>
                <a:spcPts val="0"/>
              </a:spcBef>
              <a:spcAft>
                <a:spcPts val="0"/>
              </a:spcAft>
              <a:buClr>
                <a:schemeClr val="lt2"/>
              </a:buClr>
              <a:buSzPts val="7200"/>
              <a:buNone/>
              <a:defRPr b="1" sz="7200">
                <a:solidFill>
                  <a:schemeClr val="lt2"/>
                </a:solidFill>
              </a:defRPr>
            </a:lvl4pPr>
            <a:lvl5pPr lvl="4" rtl="0" algn="ctr">
              <a:spcBef>
                <a:spcPts val="0"/>
              </a:spcBef>
              <a:spcAft>
                <a:spcPts val="0"/>
              </a:spcAft>
              <a:buClr>
                <a:schemeClr val="lt2"/>
              </a:buClr>
              <a:buSzPts val="7200"/>
              <a:buNone/>
              <a:defRPr b="1" sz="7200">
                <a:solidFill>
                  <a:schemeClr val="lt2"/>
                </a:solidFill>
              </a:defRPr>
            </a:lvl5pPr>
            <a:lvl6pPr lvl="5" rtl="0" algn="ctr">
              <a:spcBef>
                <a:spcPts val="0"/>
              </a:spcBef>
              <a:spcAft>
                <a:spcPts val="0"/>
              </a:spcAft>
              <a:buClr>
                <a:schemeClr val="lt2"/>
              </a:buClr>
              <a:buSzPts val="7200"/>
              <a:buNone/>
              <a:defRPr b="1" sz="7200">
                <a:solidFill>
                  <a:schemeClr val="lt2"/>
                </a:solidFill>
              </a:defRPr>
            </a:lvl6pPr>
            <a:lvl7pPr lvl="6" rtl="0" algn="ctr">
              <a:spcBef>
                <a:spcPts val="0"/>
              </a:spcBef>
              <a:spcAft>
                <a:spcPts val="0"/>
              </a:spcAft>
              <a:buClr>
                <a:schemeClr val="lt2"/>
              </a:buClr>
              <a:buSzPts val="7200"/>
              <a:buNone/>
              <a:defRPr b="1" sz="7200">
                <a:solidFill>
                  <a:schemeClr val="lt2"/>
                </a:solidFill>
              </a:defRPr>
            </a:lvl7pPr>
            <a:lvl8pPr lvl="7" rtl="0" algn="ctr">
              <a:spcBef>
                <a:spcPts val="0"/>
              </a:spcBef>
              <a:spcAft>
                <a:spcPts val="0"/>
              </a:spcAft>
              <a:buClr>
                <a:schemeClr val="lt2"/>
              </a:buClr>
              <a:buSzPts val="7200"/>
              <a:buNone/>
              <a:defRPr b="1" sz="7200">
                <a:solidFill>
                  <a:schemeClr val="lt2"/>
                </a:solidFill>
              </a:defRPr>
            </a:lvl8pPr>
            <a:lvl9pPr lvl="8" rtl="0" algn="ctr">
              <a:spcBef>
                <a:spcPts val="0"/>
              </a:spcBef>
              <a:spcAft>
                <a:spcPts val="0"/>
              </a:spcAft>
              <a:buClr>
                <a:schemeClr val="lt2"/>
              </a:buClr>
              <a:buSzPts val="7200"/>
              <a:buNone/>
              <a:defRPr b="1" sz="7200">
                <a:solidFill>
                  <a:schemeClr val="lt2"/>
                </a:solidFill>
              </a:defRPr>
            </a:lvl9pPr>
          </a:lstStyle>
          <a:p/>
        </p:txBody>
      </p:sp>
      <p:sp>
        <p:nvSpPr>
          <p:cNvPr id="26" name="Google Shape;26;p5"/>
          <p:cNvSpPr/>
          <p:nvPr/>
        </p:nvSpPr>
        <p:spPr>
          <a:xfrm>
            <a:off x="1184550" y="1182600"/>
            <a:ext cx="9822900" cy="44928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 name="Shape 27"/>
        <p:cNvGrpSpPr/>
        <p:nvPr/>
      </p:nvGrpSpPr>
      <p:grpSpPr>
        <a:xfrm>
          <a:off x="0" y="0"/>
          <a:ext cx="0" cy="0"/>
          <a:chOff x="0" y="0"/>
          <a:chExt cx="0" cy="0"/>
        </a:xfrm>
      </p:grpSpPr>
      <p:sp>
        <p:nvSpPr>
          <p:cNvPr id="28" name="Google Shape;28;p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 name="Shape 30"/>
        <p:cNvGrpSpPr/>
        <p:nvPr/>
      </p:nvGrpSpPr>
      <p:grpSpPr>
        <a:xfrm>
          <a:off x="0" y="0"/>
          <a:ext cx="0" cy="0"/>
          <a:chOff x="0" y="0"/>
          <a:chExt cx="0" cy="0"/>
        </a:xfrm>
      </p:grpSpPr>
      <p:grpSp>
        <p:nvGrpSpPr>
          <p:cNvPr id="31" name="Google Shape;31;p7"/>
          <p:cNvGrpSpPr/>
          <p:nvPr/>
        </p:nvGrpSpPr>
        <p:grpSpPr>
          <a:xfrm>
            <a:off x="-67426" y="-76200"/>
            <a:ext cx="12326852" cy="2141525"/>
            <a:chOff x="-20925" y="-76200"/>
            <a:chExt cx="12233875" cy="2141525"/>
          </a:xfrm>
        </p:grpSpPr>
        <p:sp>
          <p:nvSpPr>
            <p:cNvPr id="32" name="Google Shape;32;p7"/>
            <p:cNvSpPr/>
            <p:nvPr/>
          </p:nvSpPr>
          <p:spPr>
            <a:xfrm>
              <a:off x="-20900" y="142075"/>
              <a:ext cx="12233850" cy="1923250"/>
            </a:xfrm>
            <a:prstGeom prst="flowChartOffpageConnector">
              <a:avLst/>
            </a:prstGeom>
            <a:solidFill>
              <a:schemeClr val="lt2"/>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7"/>
            <p:cNvSpPr/>
            <p:nvPr/>
          </p:nvSpPr>
          <p:spPr>
            <a:xfrm>
              <a:off x="-20925" y="-76200"/>
              <a:ext cx="12233850" cy="1923250"/>
            </a:xfrm>
            <a:prstGeom prst="flowChartOffpageConnector">
              <a:avLst/>
            </a:prstGeom>
            <a:solidFill>
              <a:srgbClr val="283044"/>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7"/>
          <p:cNvSpPr txBox="1"/>
          <p:nvPr>
            <p:ph type="title"/>
          </p:nvPr>
        </p:nvSpPr>
        <p:spPr>
          <a:xfrm>
            <a:off x="539413" y="375725"/>
            <a:ext cx="11113200" cy="867600"/>
          </a:xfrm>
          <a:prstGeom prst="rect">
            <a:avLst/>
          </a:prstGeom>
        </p:spPr>
        <p:txBody>
          <a:bodyPr anchorCtr="0" anchor="ctr" bIns="45700" lIns="91425" spcFirstLastPara="1" rIns="91425" wrap="square" tIns="45700">
            <a:normAutofit/>
          </a:bodyPr>
          <a:lstStyle>
            <a:lvl1pPr lvl="0" algn="ctr">
              <a:lnSpc>
                <a:spcPct val="100000"/>
              </a:lnSpc>
              <a:spcBef>
                <a:spcPts val="0"/>
              </a:spcBef>
              <a:spcAft>
                <a:spcPts val="0"/>
              </a:spcAft>
              <a:buClr>
                <a:schemeClr val="lt1"/>
              </a:buClr>
              <a:buSzPts val="4400"/>
              <a:buNone/>
              <a:defRPr b="1">
                <a:solidFill>
                  <a:schemeClr val="lt1"/>
                </a:solidFill>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35" name="Shape 35"/>
        <p:cNvGrpSpPr/>
        <p:nvPr/>
      </p:nvGrpSpPr>
      <p:grpSpPr>
        <a:xfrm>
          <a:off x="0" y="0"/>
          <a:ext cx="0" cy="0"/>
          <a:chOff x="0" y="0"/>
          <a:chExt cx="0" cy="0"/>
        </a:xfrm>
      </p:grpSpPr>
      <p:grpSp>
        <p:nvGrpSpPr>
          <p:cNvPr id="36" name="Google Shape;36;p8"/>
          <p:cNvGrpSpPr/>
          <p:nvPr/>
        </p:nvGrpSpPr>
        <p:grpSpPr>
          <a:xfrm>
            <a:off x="-67426" y="-76200"/>
            <a:ext cx="12326852" cy="2141525"/>
            <a:chOff x="-20925" y="-76200"/>
            <a:chExt cx="12233875" cy="2141525"/>
          </a:xfrm>
        </p:grpSpPr>
        <p:sp>
          <p:nvSpPr>
            <p:cNvPr id="37" name="Google Shape;37;p8"/>
            <p:cNvSpPr/>
            <p:nvPr/>
          </p:nvSpPr>
          <p:spPr>
            <a:xfrm>
              <a:off x="-20900" y="142075"/>
              <a:ext cx="12233850" cy="1923250"/>
            </a:xfrm>
            <a:prstGeom prst="flowChartOffpageConnector">
              <a:avLst/>
            </a:prstGeom>
            <a:solidFill>
              <a:schemeClr val="lt2"/>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8"/>
            <p:cNvSpPr/>
            <p:nvPr/>
          </p:nvSpPr>
          <p:spPr>
            <a:xfrm>
              <a:off x="-20925" y="-76200"/>
              <a:ext cx="12233850" cy="1923250"/>
            </a:xfrm>
            <a:prstGeom prst="flowChartOffpageConnector">
              <a:avLst/>
            </a:prstGeom>
            <a:solidFill>
              <a:schemeClr val="accent2"/>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8"/>
          <p:cNvSpPr txBox="1"/>
          <p:nvPr>
            <p:ph type="title"/>
          </p:nvPr>
        </p:nvSpPr>
        <p:spPr>
          <a:xfrm>
            <a:off x="539400" y="374904"/>
            <a:ext cx="11113200" cy="867600"/>
          </a:xfrm>
          <a:prstGeom prst="rect">
            <a:avLst/>
          </a:prstGeom>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lt1"/>
              </a:buClr>
              <a:buSzPts val="4400"/>
              <a:buNone/>
              <a:defRPr b="1">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1_1">
    <p:spTree>
      <p:nvGrpSpPr>
        <p:cNvPr id="40" name="Shape 40"/>
        <p:cNvGrpSpPr/>
        <p:nvPr/>
      </p:nvGrpSpPr>
      <p:grpSpPr>
        <a:xfrm>
          <a:off x="0" y="0"/>
          <a:ext cx="0" cy="0"/>
          <a:chOff x="0" y="0"/>
          <a:chExt cx="0" cy="0"/>
        </a:xfrm>
      </p:grpSpPr>
      <p:grpSp>
        <p:nvGrpSpPr>
          <p:cNvPr id="41" name="Google Shape;41;p9"/>
          <p:cNvGrpSpPr/>
          <p:nvPr/>
        </p:nvGrpSpPr>
        <p:grpSpPr>
          <a:xfrm>
            <a:off x="-67426" y="-76200"/>
            <a:ext cx="12326852" cy="2141525"/>
            <a:chOff x="-20925" y="-76200"/>
            <a:chExt cx="12233875" cy="2141525"/>
          </a:xfrm>
        </p:grpSpPr>
        <p:sp>
          <p:nvSpPr>
            <p:cNvPr id="42" name="Google Shape;42;p9"/>
            <p:cNvSpPr/>
            <p:nvPr/>
          </p:nvSpPr>
          <p:spPr>
            <a:xfrm>
              <a:off x="-20900" y="142075"/>
              <a:ext cx="12233850" cy="1923250"/>
            </a:xfrm>
            <a:prstGeom prst="flowChartOffpageConnector">
              <a:avLst/>
            </a:prstGeom>
            <a:solidFill>
              <a:schemeClr val="lt2"/>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9"/>
            <p:cNvSpPr/>
            <p:nvPr/>
          </p:nvSpPr>
          <p:spPr>
            <a:xfrm>
              <a:off x="-20925" y="-76200"/>
              <a:ext cx="12233850" cy="1923250"/>
            </a:xfrm>
            <a:prstGeom prst="flowChartOffpageConnector">
              <a:avLst/>
            </a:prstGeom>
            <a:solidFill>
              <a:schemeClr val="dk2"/>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9"/>
          <p:cNvSpPr txBox="1"/>
          <p:nvPr>
            <p:ph type="title"/>
          </p:nvPr>
        </p:nvSpPr>
        <p:spPr>
          <a:xfrm>
            <a:off x="539400" y="374904"/>
            <a:ext cx="11113200" cy="867600"/>
          </a:xfrm>
          <a:prstGeom prst="rect">
            <a:avLst/>
          </a:prstGeom>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lt1"/>
              </a:buClr>
              <a:buSzPts val="4400"/>
              <a:buNone/>
              <a:defRPr b="1">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p:cSld name="BLANK_1_1_1">
    <p:spTree>
      <p:nvGrpSpPr>
        <p:cNvPr id="45" name="Shape 45"/>
        <p:cNvGrpSpPr/>
        <p:nvPr/>
      </p:nvGrpSpPr>
      <p:grpSpPr>
        <a:xfrm>
          <a:off x="0" y="0"/>
          <a:ext cx="0" cy="0"/>
          <a:chOff x="0" y="0"/>
          <a:chExt cx="0" cy="0"/>
        </a:xfrm>
      </p:grpSpPr>
      <p:grpSp>
        <p:nvGrpSpPr>
          <p:cNvPr id="46" name="Google Shape;46;p10"/>
          <p:cNvGrpSpPr/>
          <p:nvPr/>
        </p:nvGrpSpPr>
        <p:grpSpPr>
          <a:xfrm>
            <a:off x="-67426" y="-76200"/>
            <a:ext cx="12326852" cy="2141525"/>
            <a:chOff x="-20925" y="-76200"/>
            <a:chExt cx="12233875" cy="2141525"/>
          </a:xfrm>
        </p:grpSpPr>
        <p:sp>
          <p:nvSpPr>
            <p:cNvPr id="47" name="Google Shape;47;p10"/>
            <p:cNvSpPr/>
            <p:nvPr/>
          </p:nvSpPr>
          <p:spPr>
            <a:xfrm>
              <a:off x="-20900" y="142075"/>
              <a:ext cx="12233850" cy="1923250"/>
            </a:xfrm>
            <a:prstGeom prst="flowChartOffpageConnector">
              <a:avLst/>
            </a:prstGeom>
            <a:solidFill>
              <a:schemeClr val="lt2"/>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0"/>
            <p:cNvSpPr/>
            <p:nvPr/>
          </p:nvSpPr>
          <p:spPr>
            <a:xfrm>
              <a:off x="-20925" y="-76200"/>
              <a:ext cx="12233850" cy="1923250"/>
            </a:xfrm>
            <a:prstGeom prst="flowChartOffpageConnector">
              <a:avLst/>
            </a:prstGeom>
            <a:solidFill>
              <a:schemeClr val="accent3"/>
            </a:solidFill>
            <a:ln cap="flat" cmpd="sng" w="762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10"/>
          <p:cNvSpPr txBox="1"/>
          <p:nvPr>
            <p:ph type="title"/>
          </p:nvPr>
        </p:nvSpPr>
        <p:spPr>
          <a:xfrm>
            <a:off x="539400" y="374904"/>
            <a:ext cx="11113200" cy="867600"/>
          </a:xfrm>
          <a:prstGeom prst="rect">
            <a:avLst/>
          </a:prstGeom>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lt1"/>
              </a:buClr>
              <a:buSzPts val="4400"/>
              <a:buNone/>
              <a:defRPr b="1">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ontserrat"/>
              <a:buNone/>
              <a:defRPr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Font typeface="Montserrat"/>
              <a:buNone/>
              <a:defRPr sz="1800">
                <a:latin typeface="Montserrat"/>
                <a:ea typeface="Montserrat"/>
                <a:cs typeface="Montserrat"/>
                <a:sym typeface="Montserrat"/>
              </a:defRPr>
            </a:lvl2pPr>
            <a:lvl3pPr lvl="2">
              <a:spcBef>
                <a:spcPts val="0"/>
              </a:spcBef>
              <a:spcAft>
                <a:spcPts val="0"/>
              </a:spcAft>
              <a:buSzPts val="1400"/>
              <a:buFont typeface="Montserrat"/>
              <a:buNone/>
              <a:defRPr sz="1800">
                <a:latin typeface="Montserrat"/>
                <a:ea typeface="Montserrat"/>
                <a:cs typeface="Montserrat"/>
                <a:sym typeface="Montserrat"/>
              </a:defRPr>
            </a:lvl3pPr>
            <a:lvl4pPr lvl="3">
              <a:spcBef>
                <a:spcPts val="0"/>
              </a:spcBef>
              <a:spcAft>
                <a:spcPts val="0"/>
              </a:spcAft>
              <a:buSzPts val="1400"/>
              <a:buFont typeface="Montserrat"/>
              <a:buNone/>
              <a:defRPr sz="1800">
                <a:latin typeface="Montserrat"/>
                <a:ea typeface="Montserrat"/>
                <a:cs typeface="Montserrat"/>
                <a:sym typeface="Montserrat"/>
              </a:defRPr>
            </a:lvl4pPr>
            <a:lvl5pPr lvl="4">
              <a:spcBef>
                <a:spcPts val="0"/>
              </a:spcBef>
              <a:spcAft>
                <a:spcPts val="0"/>
              </a:spcAft>
              <a:buSzPts val="1400"/>
              <a:buFont typeface="Montserrat"/>
              <a:buNone/>
              <a:defRPr sz="1800">
                <a:latin typeface="Montserrat"/>
                <a:ea typeface="Montserrat"/>
                <a:cs typeface="Montserrat"/>
                <a:sym typeface="Montserrat"/>
              </a:defRPr>
            </a:lvl5pPr>
            <a:lvl6pPr lvl="5">
              <a:spcBef>
                <a:spcPts val="0"/>
              </a:spcBef>
              <a:spcAft>
                <a:spcPts val="0"/>
              </a:spcAft>
              <a:buSzPts val="1400"/>
              <a:buFont typeface="Montserrat"/>
              <a:buNone/>
              <a:defRPr sz="1800">
                <a:latin typeface="Montserrat"/>
                <a:ea typeface="Montserrat"/>
                <a:cs typeface="Montserrat"/>
                <a:sym typeface="Montserrat"/>
              </a:defRPr>
            </a:lvl6pPr>
            <a:lvl7pPr lvl="6">
              <a:spcBef>
                <a:spcPts val="0"/>
              </a:spcBef>
              <a:spcAft>
                <a:spcPts val="0"/>
              </a:spcAft>
              <a:buSzPts val="1400"/>
              <a:buFont typeface="Montserrat"/>
              <a:buNone/>
              <a:defRPr sz="1800">
                <a:latin typeface="Montserrat"/>
                <a:ea typeface="Montserrat"/>
                <a:cs typeface="Montserrat"/>
                <a:sym typeface="Montserrat"/>
              </a:defRPr>
            </a:lvl7pPr>
            <a:lvl8pPr lvl="7">
              <a:spcBef>
                <a:spcPts val="0"/>
              </a:spcBef>
              <a:spcAft>
                <a:spcPts val="0"/>
              </a:spcAft>
              <a:buSzPts val="1400"/>
              <a:buFont typeface="Montserrat"/>
              <a:buNone/>
              <a:defRPr sz="1800">
                <a:latin typeface="Montserrat"/>
                <a:ea typeface="Montserrat"/>
                <a:cs typeface="Montserrat"/>
                <a:sym typeface="Montserrat"/>
              </a:defRPr>
            </a:lvl8pPr>
            <a:lvl9pPr lvl="8">
              <a:spcBef>
                <a:spcPts val="0"/>
              </a:spcBef>
              <a:spcAft>
                <a:spcPts val="0"/>
              </a:spcAft>
              <a:buSzPts val="1400"/>
              <a:buFont typeface="Montserrat"/>
              <a:buNone/>
              <a:defRPr sz="1800">
                <a:latin typeface="Montserrat"/>
                <a:ea typeface="Montserrat"/>
                <a:cs typeface="Montserrat"/>
                <a:sym typeface="Montserrat"/>
              </a:defRPr>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Montserrat"/>
              <a:buChar char="•"/>
              <a:defRPr i="0" sz="2800" u="none" cap="none" strike="noStrike">
                <a:solidFill>
                  <a:schemeClr val="dk1"/>
                </a:solidFill>
                <a:latin typeface="Montserrat"/>
                <a:ea typeface="Montserrat"/>
                <a:cs typeface="Montserrat"/>
                <a:sym typeface="Montserrat"/>
              </a:defRPr>
            </a:lvl1pPr>
            <a:lvl2pPr indent="-381000" lvl="1" marL="914400" marR="0" rtl="0" algn="l">
              <a:lnSpc>
                <a:spcPct val="90000"/>
              </a:lnSpc>
              <a:spcBef>
                <a:spcPts val="500"/>
              </a:spcBef>
              <a:spcAft>
                <a:spcPts val="0"/>
              </a:spcAft>
              <a:buClr>
                <a:schemeClr val="dk1"/>
              </a:buClr>
              <a:buSzPts val="2400"/>
              <a:buFont typeface="Montserrat"/>
              <a:buChar char="•"/>
              <a:defRPr i="0" sz="2400" u="none" cap="none" strike="noStrike">
                <a:solidFill>
                  <a:schemeClr val="dk1"/>
                </a:solidFill>
                <a:latin typeface="Montserrat"/>
                <a:ea typeface="Montserrat"/>
                <a:cs typeface="Montserrat"/>
                <a:sym typeface="Montserrat"/>
              </a:defRPr>
            </a:lvl2pPr>
            <a:lvl3pPr indent="-355600" lvl="2" marL="1371600" marR="0" rtl="0" algn="l">
              <a:lnSpc>
                <a:spcPct val="90000"/>
              </a:lnSpc>
              <a:spcBef>
                <a:spcPts val="500"/>
              </a:spcBef>
              <a:spcAft>
                <a:spcPts val="0"/>
              </a:spcAft>
              <a:buClr>
                <a:schemeClr val="dk1"/>
              </a:buClr>
              <a:buSzPts val="2000"/>
              <a:buFont typeface="Montserrat"/>
              <a:buChar char="•"/>
              <a:defRPr i="0" sz="2000" u="none" cap="none" strike="noStrike">
                <a:solidFill>
                  <a:schemeClr val="dk1"/>
                </a:solidFill>
                <a:latin typeface="Montserrat"/>
                <a:ea typeface="Montserrat"/>
                <a:cs typeface="Montserrat"/>
                <a:sym typeface="Montserrat"/>
              </a:defRPr>
            </a:lvl3pPr>
            <a:lvl4pPr indent="-342900" lvl="3" marL="1828800" marR="0" rtl="0" algn="l">
              <a:lnSpc>
                <a:spcPct val="90000"/>
              </a:lnSpc>
              <a:spcBef>
                <a:spcPts val="500"/>
              </a:spcBef>
              <a:spcAft>
                <a:spcPts val="0"/>
              </a:spcAft>
              <a:buClr>
                <a:schemeClr val="dk1"/>
              </a:buClr>
              <a:buSzPts val="1800"/>
              <a:buFont typeface="Montserrat"/>
              <a:buChar char="•"/>
              <a:defRPr i="0" sz="1800" u="none" cap="none" strike="noStrike">
                <a:solidFill>
                  <a:schemeClr val="dk1"/>
                </a:solidFill>
                <a:latin typeface="Montserrat"/>
                <a:ea typeface="Montserrat"/>
                <a:cs typeface="Montserrat"/>
                <a:sym typeface="Montserrat"/>
              </a:defRPr>
            </a:lvl4pPr>
            <a:lvl5pPr indent="-342900" lvl="4" marL="2286000" marR="0" rtl="0" algn="l">
              <a:lnSpc>
                <a:spcPct val="90000"/>
              </a:lnSpc>
              <a:spcBef>
                <a:spcPts val="500"/>
              </a:spcBef>
              <a:spcAft>
                <a:spcPts val="0"/>
              </a:spcAft>
              <a:buClr>
                <a:schemeClr val="dk1"/>
              </a:buClr>
              <a:buSzPts val="1800"/>
              <a:buFont typeface="Montserrat"/>
              <a:buChar char="•"/>
              <a:defRPr i="0" sz="1800" u="none" cap="none" strike="noStrike">
                <a:solidFill>
                  <a:schemeClr val="dk1"/>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Montserrat"/>
              <a:buChar char="•"/>
              <a:defRPr i="0" sz="1800" u="none" cap="none" strike="noStrike">
                <a:solidFill>
                  <a:schemeClr val="dk1"/>
                </a:solidFill>
                <a:latin typeface="Montserrat"/>
                <a:ea typeface="Montserrat"/>
                <a:cs typeface="Montserrat"/>
                <a:sym typeface="Montserrat"/>
              </a:defRPr>
            </a:lvl6pPr>
            <a:lvl7pPr indent="-342900" lvl="6" marL="3200400" marR="0" rtl="0" algn="l">
              <a:lnSpc>
                <a:spcPct val="90000"/>
              </a:lnSpc>
              <a:spcBef>
                <a:spcPts val="500"/>
              </a:spcBef>
              <a:spcAft>
                <a:spcPts val="0"/>
              </a:spcAft>
              <a:buClr>
                <a:schemeClr val="dk1"/>
              </a:buClr>
              <a:buSzPts val="1800"/>
              <a:buFont typeface="Montserrat"/>
              <a:buChar char="•"/>
              <a:defRPr i="0" sz="1800" u="none" cap="none" strike="noStrike">
                <a:solidFill>
                  <a:schemeClr val="dk1"/>
                </a:solidFill>
                <a:latin typeface="Montserrat"/>
                <a:ea typeface="Montserrat"/>
                <a:cs typeface="Montserrat"/>
                <a:sym typeface="Montserrat"/>
              </a:defRPr>
            </a:lvl7pPr>
            <a:lvl8pPr indent="-342900" lvl="7" marL="3657600" marR="0" rtl="0" algn="l">
              <a:lnSpc>
                <a:spcPct val="90000"/>
              </a:lnSpc>
              <a:spcBef>
                <a:spcPts val="500"/>
              </a:spcBef>
              <a:spcAft>
                <a:spcPts val="0"/>
              </a:spcAft>
              <a:buClr>
                <a:schemeClr val="dk1"/>
              </a:buClr>
              <a:buSzPts val="1800"/>
              <a:buFont typeface="Montserrat"/>
              <a:buChar char="•"/>
              <a:defRPr i="0" sz="1800" u="none" cap="none" strike="noStrike">
                <a:solidFill>
                  <a:schemeClr val="dk1"/>
                </a:solidFill>
                <a:latin typeface="Montserrat"/>
                <a:ea typeface="Montserrat"/>
                <a:cs typeface="Montserrat"/>
                <a:sym typeface="Montserrat"/>
              </a:defRPr>
            </a:lvl8pPr>
            <a:lvl9pPr indent="-342900" lvl="8" marL="4114800" marR="0" rtl="0" algn="l">
              <a:lnSpc>
                <a:spcPct val="90000"/>
              </a:lnSpc>
              <a:spcBef>
                <a:spcPts val="500"/>
              </a:spcBef>
              <a:spcAft>
                <a:spcPts val="0"/>
              </a:spcAft>
              <a:buClr>
                <a:schemeClr val="dk1"/>
              </a:buClr>
              <a:buSzPts val="1800"/>
              <a:buFont typeface="Montserrat"/>
              <a:buChar char="•"/>
              <a:defRPr i="0" sz="1800" u="none" cap="none" strike="noStrike">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11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11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11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image" Target="../media/image10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5.xml"/><Relationship Id="rId3" Type="http://schemas.openxmlformats.org/officeDocument/2006/relationships/image" Target="../media/image11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10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 Id="rId3" Type="http://schemas.openxmlformats.org/officeDocument/2006/relationships/image" Target="../media/image11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 Id="rId3" Type="http://schemas.openxmlformats.org/officeDocument/2006/relationships/image" Target="../media/image1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 Id="rId3" Type="http://schemas.openxmlformats.org/officeDocument/2006/relationships/image" Target="../media/image11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1.xml"/><Relationship Id="rId3" Type="http://schemas.openxmlformats.org/officeDocument/2006/relationships/image" Target="../media/image13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 Id="rId3" Type="http://schemas.openxmlformats.org/officeDocument/2006/relationships/image" Target="../media/image11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image" Target="../media/image12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 Id="rId3" Type="http://schemas.openxmlformats.org/officeDocument/2006/relationships/image" Target="../media/image12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13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7.xml"/><Relationship Id="rId3" Type="http://schemas.openxmlformats.org/officeDocument/2006/relationships/image" Target="../media/image13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9.xml"/><Relationship Id="rId3" Type="http://schemas.openxmlformats.org/officeDocument/2006/relationships/image" Target="../media/image1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0.xml"/><Relationship Id="rId3" Type="http://schemas.openxmlformats.org/officeDocument/2006/relationships/image" Target="../media/image12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1.xml"/><Relationship Id="rId3" Type="http://schemas.openxmlformats.org/officeDocument/2006/relationships/image" Target="../media/image12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 Id="rId3" Type="http://schemas.openxmlformats.org/officeDocument/2006/relationships/image" Target="../media/image12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3.xml"/><Relationship Id="rId3" Type="http://schemas.openxmlformats.org/officeDocument/2006/relationships/image" Target="../media/image12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5.xml"/><Relationship Id="rId3" Type="http://schemas.openxmlformats.org/officeDocument/2006/relationships/image" Target="../media/image12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6.xml"/><Relationship Id="rId3" Type="http://schemas.openxmlformats.org/officeDocument/2006/relationships/image" Target="../media/image12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7.xml"/><Relationship Id="rId3" Type="http://schemas.openxmlformats.org/officeDocument/2006/relationships/image" Target="../media/image12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8.xml"/><Relationship Id="rId3" Type="http://schemas.openxmlformats.org/officeDocument/2006/relationships/image" Target="../media/image13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0.xml"/><Relationship Id="rId3" Type="http://schemas.openxmlformats.org/officeDocument/2006/relationships/image" Target="../media/image14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1.xml"/><Relationship Id="rId3" Type="http://schemas.openxmlformats.org/officeDocument/2006/relationships/image" Target="../media/image13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2.xml"/><Relationship Id="rId3" Type="http://schemas.openxmlformats.org/officeDocument/2006/relationships/image" Target="../media/image13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 Id="rId3" Type="http://schemas.openxmlformats.org/officeDocument/2006/relationships/image" Target="../media/image14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4.xml"/><Relationship Id="rId3" Type="http://schemas.openxmlformats.org/officeDocument/2006/relationships/image" Target="../media/image13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6.xml"/><Relationship Id="rId3" Type="http://schemas.openxmlformats.org/officeDocument/2006/relationships/image" Target="../media/image14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7.xml"/><Relationship Id="rId3" Type="http://schemas.openxmlformats.org/officeDocument/2006/relationships/image" Target="../media/image13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8.xml"/><Relationship Id="rId3" Type="http://schemas.openxmlformats.org/officeDocument/2006/relationships/image" Target="../media/image13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 Id="rId3" Type="http://schemas.openxmlformats.org/officeDocument/2006/relationships/image" Target="../media/image1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0.xml"/><Relationship Id="rId3" Type="http://schemas.openxmlformats.org/officeDocument/2006/relationships/image" Target="../media/image14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2.xml"/><Relationship Id="rId3" Type="http://schemas.openxmlformats.org/officeDocument/2006/relationships/image" Target="../media/image15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3.xml"/><Relationship Id="rId3" Type="http://schemas.openxmlformats.org/officeDocument/2006/relationships/image" Target="../media/image14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4.xml"/><Relationship Id="rId3" Type="http://schemas.openxmlformats.org/officeDocument/2006/relationships/image" Target="../media/image13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5.xml"/><Relationship Id="rId3" Type="http://schemas.openxmlformats.org/officeDocument/2006/relationships/image" Target="../media/image14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6.xml"/><Relationship Id="rId3" Type="http://schemas.openxmlformats.org/officeDocument/2006/relationships/image" Target="../media/image15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8.xml"/><Relationship Id="rId3" Type="http://schemas.openxmlformats.org/officeDocument/2006/relationships/image" Target="../media/image14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9.xml"/><Relationship Id="rId3" Type="http://schemas.openxmlformats.org/officeDocument/2006/relationships/image" Target="../media/image1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0.xml"/><Relationship Id="rId3" Type="http://schemas.openxmlformats.org/officeDocument/2006/relationships/image" Target="../media/image15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1.xml"/><Relationship Id="rId3" Type="http://schemas.openxmlformats.org/officeDocument/2006/relationships/image" Target="../media/image16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2.xml"/><Relationship Id="rId3" Type="http://schemas.openxmlformats.org/officeDocument/2006/relationships/image" Target="../media/image16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4.xml"/><Relationship Id="rId3" Type="http://schemas.openxmlformats.org/officeDocument/2006/relationships/image" Target="../media/image16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5.xml"/><Relationship Id="rId3" Type="http://schemas.openxmlformats.org/officeDocument/2006/relationships/image" Target="../media/image15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6.xml"/><Relationship Id="rId3" Type="http://schemas.openxmlformats.org/officeDocument/2006/relationships/image" Target="../media/image15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7.xml"/><Relationship Id="rId3" Type="http://schemas.openxmlformats.org/officeDocument/2006/relationships/image" Target="../media/image15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8.xml"/><Relationship Id="rId3" Type="http://schemas.openxmlformats.org/officeDocument/2006/relationships/image" Target="../media/image15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0.xml"/><Relationship Id="rId3" Type="http://schemas.openxmlformats.org/officeDocument/2006/relationships/image" Target="../media/image15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1.xml"/><Relationship Id="rId3" Type="http://schemas.openxmlformats.org/officeDocument/2006/relationships/image" Target="../media/image15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2.xml"/><Relationship Id="rId3" Type="http://schemas.openxmlformats.org/officeDocument/2006/relationships/image" Target="../media/image16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3.xml"/><Relationship Id="rId3" Type="http://schemas.openxmlformats.org/officeDocument/2006/relationships/image" Target="../media/image16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4.xml"/><Relationship Id="rId3" Type="http://schemas.openxmlformats.org/officeDocument/2006/relationships/image" Target="../media/image16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6.xml"/><Relationship Id="rId3" Type="http://schemas.openxmlformats.org/officeDocument/2006/relationships/image" Target="../media/image17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7.xml"/><Relationship Id="rId3" Type="http://schemas.openxmlformats.org/officeDocument/2006/relationships/image" Target="../media/image16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8.xml"/><Relationship Id="rId3" Type="http://schemas.openxmlformats.org/officeDocument/2006/relationships/image" Target="../media/image17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9.xml"/><Relationship Id="rId3" Type="http://schemas.openxmlformats.org/officeDocument/2006/relationships/image" Target="../media/image17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0.xml"/><Relationship Id="rId3" Type="http://schemas.openxmlformats.org/officeDocument/2006/relationships/image" Target="../media/image16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2.xml"/><Relationship Id="rId3" Type="http://schemas.openxmlformats.org/officeDocument/2006/relationships/image" Target="../media/image16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3.xml"/><Relationship Id="rId3" Type="http://schemas.openxmlformats.org/officeDocument/2006/relationships/image" Target="../media/image17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 Id="rId3" Type="http://schemas.openxmlformats.org/officeDocument/2006/relationships/image" Target="../media/image17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5.xml"/><Relationship Id="rId3" Type="http://schemas.openxmlformats.org/officeDocument/2006/relationships/image" Target="../media/image1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7.xml"/><Relationship Id="rId3" Type="http://schemas.openxmlformats.org/officeDocument/2006/relationships/image" Target="../media/image17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8.xml"/><Relationship Id="rId3" Type="http://schemas.openxmlformats.org/officeDocument/2006/relationships/image" Target="../media/image17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9.xml"/><Relationship Id="rId3" Type="http://schemas.openxmlformats.org/officeDocument/2006/relationships/image" Target="../media/image17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 Id="rId3" Type="http://schemas.openxmlformats.org/officeDocument/2006/relationships/image" Target="../media/image176.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1.xml"/><Relationship Id="rId3" Type="http://schemas.openxmlformats.org/officeDocument/2006/relationships/image" Target="../media/image18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3.xml"/><Relationship Id="rId3" Type="http://schemas.openxmlformats.org/officeDocument/2006/relationships/image" Target="../media/image17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4.xml"/><Relationship Id="rId3" Type="http://schemas.openxmlformats.org/officeDocument/2006/relationships/image" Target="../media/image182.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5.xml"/><Relationship Id="rId3" Type="http://schemas.openxmlformats.org/officeDocument/2006/relationships/image" Target="../media/image18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6.xml"/><Relationship Id="rId3" Type="http://schemas.openxmlformats.org/officeDocument/2006/relationships/image" Target="../media/image180.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7.xml"/><Relationship Id="rId3" Type="http://schemas.openxmlformats.org/officeDocument/2006/relationships/image" Target="../media/image189.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9.xml"/><Relationship Id="rId3" Type="http://schemas.openxmlformats.org/officeDocument/2006/relationships/image" Target="../media/image18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0.xml"/><Relationship Id="rId3" Type="http://schemas.openxmlformats.org/officeDocument/2006/relationships/image" Target="../media/image194.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1.xml"/><Relationship Id="rId3" Type="http://schemas.openxmlformats.org/officeDocument/2006/relationships/image" Target="../media/image19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 Id="rId3" Type="http://schemas.openxmlformats.org/officeDocument/2006/relationships/image" Target="../media/image191.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3.xml"/><Relationship Id="rId3" Type="http://schemas.openxmlformats.org/officeDocument/2006/relationships/image" Target="../media/image187.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5.xml"/><Relationship Id="rId3" Type="http://schemas.openxmlformats.org/officeDocument/2006/relationships/image" Target="../media/image18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6.xml"/><Relationship Id="rId3" Type="http://schemas.openxmlformats.org/officeDocument/2006/relationships/image" Target="../media/image185.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7.xml"/><Relationship Id="rId3" Type="http://schemas.openxmlformats.org/officeDocument/2006/relationships/image" Target="../media/image19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8.xml"/><Relationship Id="rId3" Type="http://schemas.openxmlformats.org/officeDocument/2006/relationships/image" Target="../media/image195.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9.xml"/><Relationship Id="rId3" Type="http://schemas.openxmlformats.org/officeDocument/2006/relationships/image" Target="../media/image205.png"/></Relationships>
</file>

<file path=ppt/slides/_rels/slide2.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19.png"/><Relationship Id="rId13" Type="http://schemas.openxmlformats.org/officeDocument/2006/relationships/image" Target="../media/image3.jpg"/><Relationship Id="rId12"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49.png"/><Relationship Id="rId9" Type="http://schemas.openxmlformats.org/officeDocument/2006/relationships/image" Target="../media/image11.png"/><Relationship Id="rId15" Type="http://schemas.openxmlformats.org/officeDocument/2006/relationships/image" Target="../media/image2.png"/><Relationship Id="rId14" Type="http://schemas.openxmlformats.org/officeDocument/2006/relationships/image" Target="../media/image1.png"/><Relationship Id="rId16" Type="http://schemas.openxmlformats.org/officeDocument/2006/relationships/image" Target="../media/image7.jpg"/><Relationship Id="rId5" Type="http://schemas.openxmlformats.org/officeDocument/2006/relationships/image" Target="../media/image17.jpg"/><Relationship Id="rId6" Type="http://schemas.openxmlformats.org/officeDocument/2006/relationships/image" Target="../media/image10.jpg"/><Relationship Id="rId7" Type="http://schemas.openxmlformats.org/officeDocument/2006/relationships/image" Target="../media/image4.jpg"/><Relationship Id="rId8"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40.png"/><Relationship Id="rId5" Type="http://schemas.openxmlformats.org/officeDocument/2006/relationships/image" Target="../media/image25.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1.xml"/><Relationship Id="rId3" Type="http://schemas.openxmlformats.org/officeDocument/2006/relationships/image" Target="../media/image188.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2.xml"/><Relationship Id="rId3" Type="http://schemas.openxmlformats.org/officeDocument/2006/relationships/image" Target="../media/image199.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3.xml"/><Relationship Id="rId3" Type="http://schemas.openxmlformats.org/officeDocument/2006/relationships/image" Target="../media/image20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4.xml"/><Relationship Id="rId3" Type="http://schemas.openxmlformats.org/officeDocument/2006/relationships/image" Target="../media/image198.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5.xml"/><Relationship Id="rId3" Type="http://schemas.openxmlformats.org/officeDocument/2006/relationships/image" Target="../media/image19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7.xml"/><Relationship Id="rId3" Type="http://schemas.openxmlformats.org/officeDocument/2006/relationships/image" Target="../media/image200.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8.xml"/><Relationship Id="rId3" Type="http://schemas.openxmlformats.org/officeDocument/2006/relationships/image" Target="../media/image202.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9.xml"/><Relationship Id="rId3" Type="http://schemas.openxmlformats.org/officeDocument/2006/relationships/image" Target="../media/image19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0.xml"/><Relationship Id="rId3" Type="http://schemas.openxmlformats.org/officeDocument/2006/relationships/image" Target="../media/image19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1.xml"/><Relationship Id="rId3" Type="http://schemas.openxmlformats.org/officeDocument/2006/relationships/image" Target="../media/image206.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3.xml"/><Relationship Id="rId3" Type="http://schemas.openxmlformats.org/officeDocument/2006/relationships/image" Target="../media/image20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4.xml"/><Relationship Id="rId3" Type="http://schemas.openxmlformats.org/officeDocument/2006/relationships/image" Target="../media/image207.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5.xml"/><Relationship Id="rId3" Type="http://schemas.openxmlformats.org/officeDocument/2006/relationships/image" Target="../media/image201.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6.xml"/><Relationship Id="rId3" Type="http://schemas.openxmlformats.org/officeDocument/2006/relationships/image" Target="../media/image204.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7.xml"/><Relationship Id="rId3" Type="http://schemas.openxmlformats.org/officeDocument/2006/relationships/image" Target="../media/image210.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9.xml"/><Relationship Id="rId3" Type="http://schemas.openxmlformats.org/officeDocument/2006/relationships/image" Target="../media/image20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0.xml"/><Relationship Id="rId3" Type="http://schemas.openxmlformats.org/officeDocument/2006/relationships/image" Target="../media/image21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1.xml"/><Relationship Id="rId3" Type="http://schemas.openxmlformats.org/officeDocument/2006/relationships/image" Target="../media/image217.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2.xml"/><Relationship Id="rId3" Type="http://schemas.openxmlformats.org/officeDocument/2006/relationships/image" Target="../media/image212.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3.xml"/><Relationship Id="rId3" Type="http://schemas.openxmlformats.org/officeDocument/2006/relationships/image" Target="../media/image218.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5.xml"/><Relationship Id="rId3" Type="http://schemas.openxmlformats.org/officeDocument/2006/relationships/image" Target="../media/image21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6.xml"/><Relationship Id="rId3" Type="http://schemas.openxmlformats.org/officeDocument/2006/relationships/image" Target="../media/image225.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7.xml"/><Relationship Id="rId3" Type="http://schemas.openxmlformats.org/officeDocument/2006/relationships/image" Target="../media/image214.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8.xml"/><Relationship Id="rId3" Type="http://schemas.openxmlformats.org/officeDocument/2006/relationships/image" Target="../media/image220.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9.xml"/><Relationship Id="rId3" Type="http://schemas.openxmlformats.org/officeDocument/2006/relationships/image" Target="../media/image2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1.xml"/><Relationship Id="rId3" Type="http://schemas.openxmlformats.org/officeDocument/2006/relationships/image" Target="../media/image216.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2.xml"/><Relationship Id="rId3" Type="http://schemas.openxmlformats.org/officeDocument/2006/relationships/image" Target="../media/image219.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3.xml"/><Relationship Id="rId3" Type="http://schemas.openxmlformats.org/officeDocument/2006/relationships/image" Target="../media/image221.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4.xml"/><Relationship Id="rId3" Type="http://schemas.openxmlformats.org/officeDocument/2006/relationships/image" Target="../media/image227.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5.xml"/><Relationship Id="rId3" Type="http://schemas.openxmlformats.org/officeDocument/2006/relationships/image" Target="../media/image224.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7.xml"/><Relationship Id="rId3" Type="http://schemas.openxmlformats.org/officeDocument/2006/relationships/image" Target="../media/image226.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8.xml"/><Relationship Id="rId3" Type="http://schemas.openxmlformats.org/officeDocument/2006/relationships/image" Target="../media/image229.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9.xml"/><Relationship Id="rId3" Type="http://schemas.openxmlformats.org/officeDocument/2006/relationships/image" Target="../media/image2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0.xml"/><Relationship Id="rId3" Type="http://schemas.openxmlformats.org/officeDocument/2006/relationships/image" Target="../media/image23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1.xml"/><Relationship Id="rId3" Type="http://schemas.openxmlformats.org/officeDocument/2006/relationships/image" Target="../media/image223.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3.xml"/><Relationship Id="rId3" Type="http://schemas.openxmlformats.org/officeDocument/2006/relationships/image" Target="../media/image232.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4.xml"/><Relationship Id="rId3" Type="http://schemas.openxmlformats.org/officeDocument/2006/relationships/image" Target="../media/image231.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5.xml"/><Relationship Id="rId3" Type="http://schemas.openxmlformats.org/officeDocument/2006/relationships/image" Target="../media/image228.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6.xml"/><Relationship Id="rId3" Type="http://schemas.openxmlformats.org/officeDocument/2006/relationships/image" Target="../media/image230.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7.xml"/><Relationship Id="rId3" Type="http://schemas.openxmlformats.org/officeDocument/2006/relationships/image" Target="../media/image233.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9.xml"/><Relationship Id="rId3" Type="http://schemas.openxmlformats.org/officeDocument/2006/relationships/image" Target="../media/image239.png"/></Relationships>
</file>

<file path=ppt/slides/_rels/slide25.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37.png"/><Relationship Id="rId12" Type="http://schemas.openxmlformats.org/officeDocument/2006/relationships/image" Target="../media/image38.png"/><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34.png"/><Relationship Id="rId9" Type="http://schemas.openxmlformats.org/officeDocument/2006/relationships/image" Target="../media/image3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31.png"/><Relationship Id="rId8" Type="http://schemas.openxmlformats.org/officeDocument/2006/relationships/image" Target="../media/image30.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0.xml"/><Relationship Id="rId3" Type="http://schemas.openxmlformats.org/officeDocument/2006/relationships/image" Target="../media/image240.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1.xml"/><Relationship Id="rId3" Type="http://schemas.openxmlformats.org/officeDocument/2006/relationships/image" Target="../media/image242.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2.xml"/><Relationship Id="rId3" Type="http://schemas.openxmlformats.org/officeDocument/2006/relationships/image" Target="../media/image236.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3.xml"/><Relationship Id="rId3" Type="http://schemas.openxmlformats.org/officeDocument/2006/relationships/image" Target="../media/image238.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5.xml"/><Relationship Id="rId3" Type="http://schemas.openxmlformats.org/officeDocument/2006/relationships/image" Target="../media/image23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6.xml"/><Relationship Id="rId3" Type="http://schemas.openxmlformats.org/officeDocument/2006/relationships/image" Target="../media/image244.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7.xml"/><Relationship Id="rId3" Type="http://schemas.openxmlformats.org/officeDocument/2006/relationships/image" Target="../media/image243.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8.xml"/><Relationship Id="rId3" Type="http://schemas.openxmlformats.org/officeDocument/2006/relationships/image" Target="../media/image235.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9.xml"/><Relationship Id="rId3" Type="http://schemas.openxmlformats.org/officeDocument/2006/relationships/image" Target="../media/image2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76.png"/><Relationship Id="rId4" Type="http://schemas.openxmlformats.org/officeDocument/2006/relationships/image" Target="../media/image39.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1.xml"/><Relationship Id="rId3" Type="http://schemas.openxmlformats.org/officeDocument/2006/relationships/image" Target="../media/image241.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2.xml"/><Relationship Id="rId3" Type="http://schemas.openxmlformats.org/officeDocument/2006/relationships/image" Target="../media/image24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3.xml"/><Relationship Id="rId3" Type="http://schemas.openxmlformats.org/officeDocument/2006/relationships/image" Target="../media/image246.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4.xml"/><Relationship Id="rId3" Type="http://schemas.openxmlformats.org/officeDocument/2006/relationships/image" Target="../media/image248.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5.xml"/><Relationship Id="rId3" Type="http://schemas.openxmlformats.org/officeDocument/2006/relationships/image" Target="../media/image249.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7.xml"/><Relationship Id="rId3" Type="http://schemas.openxmlformats.org/officeDocument/2006/relationships/image" Target="../media/image256.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8.xml"/><Relationship Id="rId3" Type="http://schemas.openxmlformats.org/officeDocument/2006/relationships/image" Target="../media/image250.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9.xml"/><Relationship Id="rId3" Type="http://schemas.openxmlformats.org/officeDocument/2006/relationships/image" Target="../media/image2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77.png"/><Relationship Id="rId4" Type="http://schemas.openxmlformats.org/officeDocument/2006/relationships/image" Target="../media/image42.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0.xml"/><Relationship Id="rId3" Type="http://schemas.openxmlformats.org/officeDocument/2006/relationships/image" Target="../media/image251.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1.xml"/><Relationship Id="rId3" Type="http://schemas.openxmlformats.org/officeDocument/2006/relationships/image" Target="../media/image254.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3.xml"/><Relationship Id="rId3" Type="http://schemas.openxmlformats.org/officeDocument/2006/relationships/image" Target="../media/image252.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4.xml"/><Relationship Id="rId3" Type="http://schemas.openxmlformats.org/officeDocument/2006/relationships/image" Target="../media/image255.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5.xml"/><Relationship Id="rId3" Type="http://schemas.openxmlformats.org/officeDocument/2006/relationships/image" Target="../media/image259.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6.xml"/><Relationship Id="rId3" Type="http://schemas.openxmlformats.org/officeDocument/2006/relationships/image" Target="../media/image257.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7.xml"/><Relationship Id="rId3" Type="http://schemas.openxmlformats.org/officeDocument/2006/relationships/image" Target="../media/image258.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9.xml"/><Relationship Id="rId3" Type="http://schemas.openxmlformats.org/officeDocument/2006/relationships/image" Target="../media/image2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87.png"/><Relationship Id="rId4" Type="http://schemas.openxmlformats.org/officeDocument/2006/relationships/image" Target="../media/image41.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0.xml"/><Relationship Id="rId3" Type="http://schemas.openxmlformats.org/officeDocument/2006/relationships/image" Target="../media/image262.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1.xml"/><Relationship Id="rId3" Type="http://schemas.openxmlformats.org/officeDocument/2006/relationships/image" Target="../media/image260.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2.xml"/><Relationship Id="rId3" Type="http://schemas.openxmlformats.org/officeDocument/2006/relationships/image" Target="../media/image267.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3.xml"/><Relationship Id="rId3" Type="http://schemas.openxmlformats.org/officeDocument/2006/relationships/image" Target="../media/image263.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5.xml"/><Relationship Id="rId3" Type="http://schemas.openxmlformats.org/officeDocument/2006/relationships/image" Target="../media/image264.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6.xml"/><Relationship Id="rId3" Type="http://schemas.openxmlformats.org/officeDocument/2006/relationships/image" Target="../media/image26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7.xml"/><Relationship Id="rId3" Type="http://schemas.openxmlformats.org/officeDocument/2006/relationships/image" Target="../media/image266.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8.xml"/><Relationship Id="rId3" Type="http://schemas.openxmlformats.org/officeDocument/2006/relationships/image" Target="../media/image268.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9.xml"/><Relationship Id="rId3" Type="http://schemas.openxmlformats.org/officeDocument/2006/relationships/image" Target="../media/image2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86.png"/><Relationship Id="rId4" Type="http://schemas.openxmlformats.org/officeDocument/2006/relationships/image" Target="../media/image43.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1.xml"/><Relationship Id="rId3" Type="http://schemas.openxmlformats.org/officeDocument/2006/relationships/image" Target="../media/image270.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2.xml"/><Relationship Id="rId3" Type="http://schemas.openxmlformats.org/officeDocument/2006/relationships/image" Target="../media/image272.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3.xml"/><Relationship Id="rId3" Type="http://schemas.openxmlformats.org/officeDocument/2006/relationships/image" Target="../media/image269.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4.xml"/><Relationship Id="rId3" Type="http://schemas.openxmlformats.org/officeDocument/2006/relationships/image" Target="../media/image275.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5.xml"/><Relationship Id="rId3" Type="http://schemas.openxmlformats.org/officeDocument/2006/relationships/image" Target="../media/image273.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7.xml"/><Relationship Id="rId3" Type="http://schemas.openxmlformats.org/officeDocument/2006/relationships/image" Target="../media/image280.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8.xml"/><Relationship Id="rId3" Type="http://schemas.openxmlformats.org/officeDocument/2006/relationships/image" Target="../media/image276.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9.xml"/><Relationship Id="rId3" Type="http://schemas.openxmlformats.org/officeDocument/2006/relationships/image" Target="../media/image2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81.png"/><Relationship Id="rId4" Type="http://schemas.openxmlformats.org/officeDocument/2006/relationships/image" Target="../media/image44.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0.xml"/><Relationship Id="rId3" Type="http://schemas.openxmlformats.org/officeDocument/2006/relationships/image" Target="../media/image274.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1.xml"/><Relationship Id="rId3" Type="http://schemas.openxmlformats.org/officeDocument/2006/relationships/image" Target="../media/image277.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3.xml"/><Relationship Id="rId3" Type="http://schemas.openxmlformats.org/officeDocument/2006/relationships/image" Target="../media/image278.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4.xml"/><Relationship Id="rId3" Type="http://schemas.openxmlformats.org/officeDocument/2006/relationships/image" Target="../media/image281.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5.xml"/><Relationship Id="rId3" Type="http://schemas.openxmlformats.org/officeDocument/2006/relationships/image" Target="../media/image284.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6.xml"/><Relationship Id="rId3" Type="http://schemas.openxmlformats.org/officeDocument/2006/relationships/image" Target="../media/image283.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7.xml"/><Relationship Id="rId3" Type="http://schemas.openxmlformats.org/officeDocument/2006/relationships/image" Target="../media/image282.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9.xml"/><Relationship Id="rId3" Type="http://schemas.openxmlformats.org/officeDocument/2006/relationships/image" Target="../media/image28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83.png"/><Relationship Id="rId4" Type="http://schemas.openxmlformats.org/officeDocument/2006/relationships/image" Target="../media/image48.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0.xml"/><Relationship Id="rId3" Type="http://schemas.openxmlformats.org/officeDocument/2006/relationships/image" Target="../media/image285.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1.xml"/><Relationship Id="rId3" Type="http://schemas.openxmlformats.org/officeDocument/2006/relationships/image" Target="../media/image287.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2.xml"/><Relationship Id="rId3" Type="http://schemas.openxmlformats.org/officeDocument/2006/relationships/image" Target="../media/image292.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3.xml"/><Relationship Id="rId3" Type="http://schemas.openxmlformats.org/officeDocument/2006/relationships/image" Target="../media/image288.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5.xml"/><Relationship Id="rId3" Type="http://schemas.openxmlformats.org/officeDocument/2006/relationships/image" Target="../media/image290.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6.xml"/><Relationship Id="rId3" Type="http://schemas.openxmlformats.org/officeDocument/2006/relationships/image" Target="../media/image289.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7.xml"/><Relationship Id="rId3" Type="http://schemas.openxmlformats.org/officeDocument/2006/relationships/image" Target="../media/image303.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8.xml"/><Relationship Id="rId3" Type="http://schemas.openxmlformats.org/officeDocument/2006/relationships/image" Target="../media/image291.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9.xml"/><Relationship Id="rId3" Type="http://schemas.openxmlformats.org/officeDocument/2006/relationships/image" Target="../media/image29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90.png"/><Relationship Id="rId4" Type="http://schemas.openxmlformats.org/officeDocument/2006/relationships/image" Target="../media/image45.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1.xml"/><Relationship Id="rId3" Type="http://schemas.openxmlformats.org/officeDocument/2006/relationships/image" Target="../media/image299.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2.xml"/><Relationship Id="rId3" Type="http://schemas.openxmlformats.org/officeDocument/2006/relationships/image" Target="../media/image296.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3.xml"/><Relationship Id="rId3" Type="http://schemas.openxmlformats.org/officeDocument/2006/relationships/image" Target="../media/image29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4.xml"/><Relationship Id="rId3" Type="http://schemas.openxmlformats.org/officeDocument/2006/relationships/image" Target="../media/image298.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5.xml"/><Relationship Id="rId3" Type="http://schemas.openxmlformats.org/officeDocument/2006/relationships/image" Target="../media/image302.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7.xml"/><Relationship Id="rId3" Type="http://schemas.openxmlformats.org/officeDocument/2006/relationships/image" Target="../media/image305.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8.xml"/><Relationship Id="rId3" Type="http://schemas.openxmlformats.org/officeDocument/2006/relationships/image" Target="../media/image295.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9.xml"/><Relationship Id="rId3" Type="http://schemas.openxmlformats.org/officeDocument/2006/relationships/image" Target="../media/image30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99.png"/><Relationship Id="rId4" Type="http://schemas.openxmlformats.org/officeDocument/2006/relationships/image" Target="../media/image46.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0.xml"/><Relationship Id="rId3" Type="http://schemas.openxmlformats.org/officeDocument/2006/relationships/image" Target="../media/image297.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1.xml"/><Relationship Id="rId3" Type="http://schemas.openxmlformats.org/officeDocument/2006/relationships/image" Target="../media/image300.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3.xml"/><Relationship Id="rId3" Type="http://schemas.openxmlformats.org/officeDocument/2006/relationships/image" Target="../media/image307.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4.xml"/><Relationship Id="rId3" Type="http://schemas.openxmlformats.org/officeDocument/2006/relationships/image" Target="../media/image304.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5.xml"/><Relationship Id="rId3" Type="http://schemas.openxmlformats.org/officeDocument/2006/relationships/image" Target="../media/image317.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6.xml"/><Relationship Id="rId3" Type="http://schemas.openxmlformats.org/officeDocument/2006/relationships/image" Target="../media/image316.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7.xml"/><Relationship Id="rId3" Type="http://schemas.openxmlformats.org/officeDocument/2006/relationships/image" Target="../media/image313.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9.xml"/><Relationship Id="rId3" Type="http://schemas.openxmlformats.org/officeDocument/2006/relationships/image" Target="../media/image30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88.png"/><Relationship Id="rId4" Type="http://schemas.openxmlformats.org/officeDocument/2006/relationships/image" Target="../media/image50.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0.xml"/><Relationship Id="rId3" Type="http://schemas.openxmlformats.org/officeDocument/2006/relationships/image" Target="../media/image310.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1.xml"/><Relationship Id="rId3" Type="http://schemas.openxmlformats.org/officeDocument/2006/relationships/image" Target="../media/image311.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2.xml"/><Relationship Id="rId3" Type="http://schemas.openxmlformats.org/officeDocument/2006/relationships/image" Target="../media/image306.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3.xml"/><Relationship Id="rId3" Type="http://schemas.openxmlformats.org/officeDocument/2006/relationships/image" Target="../media/image312.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5.xml"/><Relationship Id="rId3" Type="http://schemas.openxmlformats.org/officeDocument/2006/relationships/image" Target="../media/image309.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6.xml"/><Relationship Id="rId3" Type="http://schemas.openxmlformats.org/officeDocument/2006/relationships/image" Target="../media/image315.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7.xml"/><Relationship Id="rId3" Type="http://schemas.openxmlformats.org/officeDocument/2006/relationships/image" Target="../media/image314.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8.xml"/><Relationship Id="rId3" Type="http://schemas.openxmlformats.org/officeDocument/2006/relationships/image" Target="../media/image31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9.xml"/><Relationship Id="rId3" Type="http://schemas.openxmlformats.org/officeDocument/2006/relationships/image" Target="../media/image3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46.png"/><Relationship Id="rId4" Type="http://schemas.openxmlformats.org/officeDocument/2006/relationships/image" Target="../media/image1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7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6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7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 Id="rId3" Type="http://schemas.openxmlformats.org/officeDocument/2006/relationships/image" Target="../media/image7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7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 Id="rId3" Type="http://schemas.openxmlformats.org/officeDocument/2006/relationships/image" Target="../media/image8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8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8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9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8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 Id="rId3" Type="http://schemas.openxmlformats.org/officeDocument/2006/relationships/image" Target="../media/image9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9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8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9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9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4.xml"/><Relationship Id="rId3" Type="http://schemas.openxmlformats.org/officeDocument/2006/relationships/image" Target="../media/image9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10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9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10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9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0.xml"/><Relationship Id="rId3" Type="http://schemas.openxmlformats.org/officeDocument/2006/relationships/image" Target="../media/image11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10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image" Target="../media/image10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4.xml"/><Relationship Id="rId3" Type="http://schemas.openxmlformats.org/officeDocument/2006/relationships/image" Target="../media/image10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10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 Id="rId3" Type="http://schemas.openxmlformats.org/officeDocument/2006/relationships/image" Target="../media/image10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11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9.xml"/><Relationship Id="rId3"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7F9F"/>
        </a:solidFill>
      </p:bgPr>
    </p:bg>
    <p:spTree>
      <p:nvGrpSpPr>
        <p:cNvPr id="111" name="Shape 111"/>
        <p:cNvGrpSpPr/>
        <p:nvPr/>
      </p:nvGrpSpPr>
      <p:grpSpPr>
        <a:xfrm>
          <a:off x="0" y="0"/>
          <a:ext cx="0" cy="0"/>
          <a:chOff x="0" y="0"/>
          <a:chExt cx="0" cy="0"/>
        </a:xfrm>
      </p:grpSpPr>
      <p:sp>
        <p:nvSpPr>
          <p:cNvPr id="112" name="Google Shape;112;p19"/>
          <p:cNvSpPr/>
          <p:nvPr/>
        </p:nvSpPr>
        <p:spPr>
          <a:xfrm>
            <a:off x="0" y="5134200"/>
            <a:ext cx="12192000" cy="1723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9"/>
          <p:cNvPicPr preferRelativeResize="0"/>
          <p:nvPr/>
        </p:nvPicPr>
        <p:blipFill>
          <a:blip r:embed="rId3">
            <a:alphaModFix/>
          </a:blip>
          <a:stretch>
            <a:fillRect/>
          </a:stretch>
        </p:blipFill>
        <p:spPr>
          <a:xfrm>
            <a:off x="4987192" y="5721638"/>
            <a:ext cx="2011068" cy="549000"/>
          </a:xfrm>
          <a:prstGeom prst="rect">
            <a:avLst/>
          </a:prstGeom>
          <a:noFill/>
          <a:ln>
            <a:noFill/>
          </a:ln>
        </p:spPr>
      </p:pic>
      <p:pic>
        <p:nvPicPr>
          <p:cNvPr id="114" name="Google Shape;114;p19"/>
          <p:cNvPicPr preferRelativeResize="0"/>
          <p:nvPr/>
        </p:nvPicPr>
        <p:blipFill>
          <a:blip r:embed="rId4">
            <a:alphaModFix/>
          </a:blip>
          <a:stretch>
            <a:fillRect/>
          </a:stretch>
        </p:blipFill>
        <p:spPr>
          <a:xfrm>
            <a:off x="1991737" y="5560817"/>
            <a:ext cx="881595" cy="870569"/>
          </a:xfrm>
          <a:prstGeom prst="rect">
            <a:avLst/>
          </a:prstGeom>
          <a:noFill/>
          <a:ln>
            <a:noFill/>
          </a:ln>
        </p:spPr>
      </p:pic>
      <p:pic>
        <p:nvPicPr>
          <p:cNvPr id="115" name="Google Shape;115;p19"/>
          <p:cNvPicPr preferRelativeResize="0"/>
          <p:nvPr/>
        </p:nvPicPr>
        <p:blipFill>
          <a:blip r:embed="rId5">
            <a:alphaModFix/>
          </a:blip>
          <a:stretch>
            <a:fillRect/>
          </a:stretch>
        </p:blipFill>
        <p:spPr>
          <a:xfrm>
            <a:off x="8812542" y="5641250"/>
            <a:ext cx="1904166" cy="709766"/>
          </a:xfrm>
          <a:prstGeom prst="rect">
            <a:avLst/>
          </a:prstGeom>
          <a:noFill/>
          <a:ln>
            <a:noFill/>
          </a:ln>
        </p:spPr>
      </p:pic>
      <p:sp>
        <p:nvSpPr>
          <p:cNvPr id="116" name="Google Shape;116;p19"/>
          <p:cNvSpPr txBox="1"/>
          <p:nvPr/>
        </p:nvSpPr>
        <p:spPr>
          <a:xfrm>
            <a:off x="684725" y="551225"/>
            <a:ext cx="5192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0">
                <a:solidFill>
                  <a:schemeClr val="lt1"/>
                </a:solidFill>
                <a:latin typeface="Montserrat"/>
                <a:ea typeface="Montserrat"/>
                <a:cs typeface="Montserrat"/>
                <a:sym typeface="Montserrat"/>
              </a:rPr>
              <a:t>2021</a:t>
            </a:r>
            <a:endParaRPr b="1" sz="15000">
              <a:solidFill>
                <a:schemeClr val="lt1"/>
              </a:solidFill>
              <a:latin typeface="Montserrat"/>
              <a:ea typeface="Montserrat"/>
              <a:cs typeface="Montserrat"/>
              <a:sym typeface="Montserrat"/>
            </a:endParaRPr>
          </a:p>
        </p:txBody>
      </p:sp>
      <p:sp>
        <p:nvSpPr>
          <p:cNvPr id="117" name="Google Shape;117;p19"/>
          <p:cNvSpPr txBox="1"/>
          <p:nvPr/>
        </p:nvSpPr>
        <p:spPr>
          <a:xfrm>
            <a:off x="5332925" y="936125"/>
            <a:ext cx="65358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solidFill>
                  <a:schemeClr val="lt1"/>
                </a:solidFill>
                <a:latin typeface="Montserrat"/>
                <a:ea typeface="Montserrat"/>
                <a:cs typeface="Montserrat"/>
                <a:sym typeface="Montserrat"/>
              </a:rPr>
              <a:t>State of Computer Science Education</a:t>
            </a:r>
            <a:endParaRPr b="1" sz="5000">
              <a:solidFill>
                <a:schemeClr val="lt1"/>
              </a:solidFill>
              <a:latin typeface="Montserrat"/>
              <a:ea typeface="Montserrat"/>
              <a:cs typeface="Montserrat"/>
              <a:sym typeface="Montserrat"/>
            </a:endParaRPr>
          </a:p>
        </p:txBody>
      </p:sp>
      <p:sp>
        <p:nvSpPr>
          <p:cNvPr id="118" name="Google Shape;118;p19"/>
          <p:cNvSpPr txBox="1"/>
          <p:nvPr/>
        </p:nvSpPr>
        <p:spPr>
          <a:xfrm>
            <a:off x="0" y="2608625"/>
            <a:ext cx="121920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000">
                <a:solidFill>
                  <a:schemeClr val="lt1"/>
                </a:solidFill>
                <a:latin typeface="Montserrat"/>
                <a:ea typeface="Montserrat"/>
                <a:cs typeface="Montserrat"/>
                <a:sym typeface="Montserrat"/>
              </a:rPr>
              <a:t>Accelerating Action</a:t>
            </a:r>
            <a:endParaRPr sz="5000">
              <a:solidFill>
                <a:schemeClr val="lt1"/>
              </a:solidFill>
              <a:latin typeface="Montserrat"/>
              <a:ea typeface="Montserrat"/>
              <a:cs typeface="Montserrat"/>
              <a:sym typeface="Montserrat"/>
            </a:endParaRPr>
          </a:p>
          <a:p>
            <a:pPr indent="0" lvl="0" marL="0" rtl="0" algn="ctr">
              <a:spcBef>
                <a:spcPts val="0"/>
              </a:spcBef>
              <a:spcAft>
                <a:spcPts val="0"/>
              </a:spcAft>
              <a:buNone/>
            </a:pPr>
            <a:r>
              <a:rPr lang="en-US" sz="5000">
                <a:solidFill>
                  <a:schemeClr val="lt1"/>
                </a:solidFill>
                <a:latin typeface="Montserrat"/>
                <a:ea typeface="Montserrat"/>
                <a:cs typeface="Montserrat"/>
                <a:sym typeface="Montserrat"/>
              </a:rPr>
              <a:t>Through Advocacy</a:t>
            </a:r>
            <a:endParaRPr sz="50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539400" y="374904"/>
            <a:ext cx="11113200" cy="867600"/>
          </a:xfrm>
          <a:prstGeom prst="rect">
            <a:avLst/>
          </a:prstGeom>
          <a:ln>
            <a:noFill/>
          </a:ln>
        </p:spPr>
        <p:txBody>
          <a:bodyPr anchorCtr="0" anchor="ctr" bIns="45700" lIns="91425" spcFirstLastPara="1" rIns="91425" wrap="square" tIns="45700">
            <a:normAutofit/>
          </a:bodyPr>
          <a:lstStyle/>
          <a:p>
            <a:pPr indent="0" lvl="0" marL="0" rtl="0" algn="ctr">
              <a:spcBef>
                <a:spcPts val="0"/>
              </a:spcBef>
              <a:spcAft>
                <a:spcPts val="0"/>
              </a:spcAft>
              <a:buNone/>
            </a:pPr>
            <a:r>
              <a:rPr b="1" lang="en-US">
                <a:solidFill>
                  <a:schemeClr val="lt1"/>
                </a:solidFill>
                <a:latin typeface="Montserrat"/>
                <a:ea typeface="Montserrat"/>
                <a:cs typeface="Montserrat"/>
                <a:sym typeface="Montserrat"/>
              </a:rPr>
              <a:t>Disparities in Access</a:t>
            </a:r>
            <a:endParaRPr b="1">
              <a:solidFill>
                <a:schemeClr val="lt1"/>
              </a:solidFill>
              <a:latin typeface="Montserrat"/>
              <a:ea typeface="Montserrat"/>
              <a:cs typeface="Montserrat"/>
              <a:sym typeface="Montserrat"/>
            </a:endParaRPr>
          </a:p>
        </p:txBody>
      </p:sp>
      <p:pic>
        <p:nvPicPr>
          <p:cNvPr descr="A picture containing diagram&#10;&#10;Description automatically generated" id="190" name="Google Shape;190;p28"/>
          <p:cNvPicPr preferRelativeResize="0"/>
          <p:nvPr/>
        </p:nvPicPr>
        <p:blipFill rotWithShape="1">
          <a:blip r:embed="rId3">
            <a:alphaModFix/>
          </a:blip>
          <a:srcRect b="0" l="0" r="8248" t="0"/>
          <a:stretch/>
        </p:blipFill>
        <p:spPr>
          <a:xfrm>
            <a:off x="364600" y="2365153"/>
            <a:ext cx="5571806" cy="3428140"/>
          </a:xfrm>
          <a:prstGeom prst="rect">
            <a:avLst/>
          </a:prstGeom>
          <a:noFill/>
          <a:ln>
            <a:noFill/>
          </a:ln>
        </p:spPr>
      </p:pic>
      <p:pic>
        <p:nvPicPr>
          <p:cNvPr descr="A picture containing diagram&#10;&#10;Description automatically generated" id="191" name="Google Shape;191;p28"/>
          <p:cNvPicPr preferRelativeResize="0"/>
          <p:nvPr/>
        </p:nvPicPr>
        <p:blipFill rotWithShape="1">
          <a:blip r:embed="rId4">
            <a:alphaModFix/>
          </a:blip>
          <a:srcRect b="0" l="0" r="8248" t="0"/>
          <a:stretch/>
        </p:blipFill>
        <p:spPr>
          <a:xfrm>
            <a:off x="6255594" y="2365150"/>
            <a:ext cx="5571806" cy="3428140"/>
          </a:xfrm>
          <a:prstGeom prst="rect">
            <a:avLst/>
          </a:prstGeom>
          <a:noFill/>
          <a:ln>
            <a:noFill/>
          </a:ln>
        </p:spPr>
      </p:pic>
      <p:sp>
        <p:nvSpPr>
          <p:cNvPr id="192" name="Google Shape;192;p28"/>
          <p:cNvSpPr/>
          <p:nvPr/>
        </p:nvSpPr>
        <p:spPr>
          <a:xfrm>
            <a:off x="364550" y="5934050"/>
            <a:ext cx="5571900" cy="46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txBox="1"/>
          <p:nvPr/>
        </p:nvSpPr>
        <p:spPr>
          <a:xfrm>
            <a:off x="734525" y="5981572"/>
            <a:ext cx="4831800" cy="36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latin typeface="Montserrat"/>
                <a:ea typeface="Montserrat"/>
                <a:cs typeface="Montserrat"/>
                <a:sym typeface="Montserrat"/>
              </a:rPr>
              <a:t>Geography</a:t>
            </a:r>
            <a:endParaRPr b="1" sz="1900">
              <a:latin typeface="Montserrat"/>
              <a:ea typeface="Montserrat"/>
              <a:cs typeface="Montserrat"/>
              <a:sym typeface="Montserrat"/>
            </a:endParaRPr>
          </a:p>
        </p:txBody>
      </p:sp>
      <p:sp>
        <p:nvSpPr>
          <p:cNvPr id="194" name="Google Shape;194;p28"/>
          <p:cNvSpPr/>
          <p:nvPr/>
        </p:nvSpPr>
        <p:spPr>
          <a:xfrm>
            <a:off x="6255550" y="5934050"/>
            <a:ext cx="5571900" cy="46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8"/>
          <p:cNvSpPr txBox="1"/>
          <p:nvPr/>
        </p:nvSpPr>
        <p:spPr>
          <a:xfrm>
            <a:off x="6625600" y="5981572"/>
            <a:ext cx="4831800" cy="36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latin typeface="Montserrat"/>
                <a:ea typeface="Montserrat"/>
                <a:cs typeface="Montserrat"/>
                <a:sym typeface="Montserrat"/>
              </a:rPr>
              <a:t>Percentage of FRL in the School</a:t>
            </a:r>
            <a:endParaRPr b="1" sz="1900">
              <a:latin typeface="Montserrat"/>
              <a:ea typeface="Montserrat"/>
              <a:cs typeface="Montserrat"/>
              <a:sym typeface="Montserrat"/>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18"/>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Florida</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9"/>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Florida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10;&#10;Description automatically generated" id="776" name="Google Shape;776;p119"/>
          <p:cNvPicPr preferRelativeResize="0"/>
          <p:nvPr/>
        </p:nvPicPr>
        <p:blipFill rotWithShape="1">
          <a:blip r:embed="rId3">
            <a:alphaModFix/>
          </a:blip>
          <a:srcRect b="0" l="0" r="8966" t="0"/>
          <a:stretch/>
        </p:blipFill>
        <p:spPr>
          <a:xfrm>
            <a:off x="5303526" y="1371600"/>
            <a:ext cx="6547103" cy="4515973"/>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descr="Chart&#10;&#10;Description automatically generated with medium confidence" id="781" name="Google Shape;781;p120"/>
          <p:cNvPicPr preferRelativeResize="0"/>
          <p:nvPr/>
        </p:nvPicPr>
        <p:blipFill rotWithShape="1">
          <a:blip r:embed="rId3">
            <a:alphaModFix/>
          </a:blip>
          <a:srcRect b="0" l="0" r="8966" t="0"/>
          <a:stretch/>
        </p:blipFill>
        <p:spPr>
          <a:xfrm>
            <a:off x="5303520" y="1371600"/>
            <a:ext cx="6547103" cy="4069080"/>
          </a:xfrm>
          <a:prstGeom prst="rect">
            <a:avLst/>
          </a:prstGeom>
          <a:noFill/>
          <a:ln>
            <a:noFill/>
          </a:ln>
        </p:spPr>
      </p:pic>
      <p:sp>
        <p:nvSpPr>
          <p:cNvPr id="782" name="Google Shape;782;p120"/>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Florida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descr="Chart&#10;&#10;Description automatically generated" id="787" name="Google Shape;787;p121"/>
          <p:cNvPicPr preferRelativeResize="0"/>
          <p:nvPr/>
        </p:nvPicPr>
        <p:blipFill rotWithShape="1">
          <a:blip r:embed="rId3">
            <a:alphaModFix/>
          </a:blip>
          <a:srcRect b="0" l="0" r="8950" t="0"/>
          <a:stretch/>
        </p:blipFill>
        <p:spPr>
          <a:xfrm>
            <a:off x="5303520" y="1371600"/>
            <a:ext cx="6547103" cy="4069080"/>
          </a:xfrm>
          <a:prstGeom prst="rect">
            <a:avLst/>
          </a:prstGeom>
          <a:noFill/>
          <a:ln>
            <a:noFill/>
          </a:ln>
        </p:spPr>
      </p:pic>
      <p:sp>
        <p:nvSpPr>
          <p:cNvPr id="788" name="Google Shape;788;p121"/>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Florida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22"/>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Florida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pic>
        <p:nvPicPr>
          <p:cNvPr descr="Graphical user interface&#10;&#10;Description automatically generated with low confidence" id="794" name="Google Shape;794;p122"/>
          <p:cNvPicPr preferRelativeResize="0"/>
          <p:nvPr/>
        </p:nvPicPr>
        <p:blipFill rotWithShape="1">
          <a:blip r:embed="rId3">
            <a:alphaModFix/>
          </a:blip>
          <a:srcRect b="0" l="0" r="61078" t="0"/>
          <a:stretch/>
        </p:blipFill>
        <p:spPr>
          <a:xfrm>
            <a:off x="5486400" y="-457200"/>
            <a:ext cx="6148077" cy="7315201"/>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pic>
        <p:nvPicPr>
          <p:cNvPr descr="Chart&#10;&#10;Description automatically generated" id="799" name="Google Shape;799;p123"/>
          <p:cNvPicPr preferRelativeResize="0"/>
          <p:nvPr/>
        </p:nvPicPr>
        <p:blipFill rotWithShape="1">
          <a:blip r:embed="rId3">
            <a:alphaModFix/>
          </a:blip>
          <a:srcRect b="0" l="0" r="0" t="0"/>
          <a:stretch/>
        </p:blipFill>
        <p:spPr>
          <a:xfrm>
            <a:off x="1737360" y="2286000"/>
            <a:ext cx="8647481" cy="4480559"/>
          </a:xfrm>
          <a:prstGeom prst="rect">
            <a:avLst/>
          </a:prstGeom>
          <a:noFill/>
          <a:ln>
            <a:noFill/>
          </a:ln>
        </p:spPr>
      </p:pic>
      <p:sp>
        <p:nvSpPr>
          <p:cNvPr id="800" name="Google Shape;800;p123"/>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Florida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24"/>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Georgia</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25"/>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Georgia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A picture containing chart&#10;&#10;Description automatically generated" id="811" name="Google Shape;811;p125"/>
          <p:cNvPicPr preferRelativeResize="0"/>
          <p:nvPr/>
        </p:nvPicPr>
        <p:blipFill rotWithShape="1">
          <a:blip r:embed="rId3">
            <a:alphaModFix/>
          </a:blip>
          <a:srcRect b="0" l="0" r="8950" t="0"/>
          <a:stretch/>
        </p:blipFill>
        <p:spPr>
          <a:xfrm>
            <a:off x="5303526" y="1371600"/>
            <a:ext cx="6547103" cy="451499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pic>
        <p:nvPicPr>
          <p:cNvPr descr="Chart&#10;&#10;Description automatically generated" id="816" name="Google Shape;816;p126"/>
          <p:cNvPicPr preferRelativeResize="0"/>
          <p:nvPr/>
        </p:nvPicPr>
        <p:blipFill rotWithShape="1">
          <a:blip r:embed="rId3">
            <a:alphaModFix/>
          </a:blip>
          <a:srcRect b="0" l="0" r="8950" t="0"/>
          <a:stretch/>
        </p:blipFill>
        <p:spPr>
          <a:xfrm>
            <a:off x="5303520" y="1371600"/>
            <a:ext cx="6547103" cy="4069080"/>
          </a:xfrm>
          <a:prstGeom prst="rect">
            <a:avLst/>
          </a:prstGeom>
          <a:noFill/>
          <a:ln>
            <a:noFill/>
          </a:ln>
        </p:spPr>
      </p:pic>
      <p:sp>
        <p:nvSpPr>
          <p:cNvPr id="817" name="Google Shape;817;p126"/>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Georgia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pic>
        <p:nvPicPr>
          <p:cNvPr descr="Chart, bar chart&#10;&#10;Description automatically generated" id="822" name="Google Shape;822;p127"/>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823" name="Google Shape;823;p127"/>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Georgia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539400" y="374904"/>
            <a:ext cx="11113200" cy="867600"/>
          </a:xfrm>
          <a:prstGeom prst="rect">
            <a:avLst/>
          </a:prstGeom>
          <a:ln>
            <a:noFill/>
          </a:ln>
        </p:spPr>
        <p:txBody>
          <a:bodyPr anchorCtr="0" anchor="ctr" bIns="45700" lIns="91425" spcFirstLastPara="1" rIns="91425" wrap="square" tIns="45700">
            <a:normAutofit/>
          </a:bodyPr>
          <a:lstStyle/>
          <a:p>
            <a:pPr indent="0" lvl="0" marL="0" rtl="0" algn="ctr">
              <a:spcBef>
                <a:spcPts val="0"/>
              </a:spcBef>
              <a:spcAft>
                <a:spcPts val="0"/>
              </a:spcAft>
              <a:buNone/>
            </a:pPr>
            <a:r>
              <a:rPr b="1" lang="en-US">
                <a:solidFill>
                  <a:schemeClr val="lt1"/>
                </a:solidFill>
                <a:latin typeface="Montserrat"/>
                <a:ea typeface="Montserrat"/>
                <a:cs typeface="Montserrat"/>
                <a:sym typeface="Montserrat"/>
              </a:rPr>
              <a:t>Disparities in Access</a:t>
            </a:r>
            <a:endParaRPr b="1">
              <a:solidFill>
                <a:schemeClr val="lt1"/>
              </a:solidFill>
              <a:latin typeface="Montserrat"/>
              <a:ea typeface="Montserrat"/>
              <a:cs typeface="Montserrat"/>
              <a:sym typeface="Montserrat"/>
            </a:endParaRPr>
          </a:p>
        </p:txBody>
      </p:sp>
      <p:pic>
        <p:nvPicPr>
          <p:cNvPr id="201" name="Google Shape;201;p29"/>
          <p:cNvPicPr preferRelativeResize="0"/>
          <p:nvPr/>
        </p:nvPicPr>
        <p:blipFill>
          <a:blip r:embed="rId3">
            <a:alphaModFix/>
          </a:blip>
          <a:stretch>
            <a:fillRect/>
          </a:stretch>
        </p:blipFill>
        <p:spPr>
          <a:xfrm>
            <a:off x="880200" y="2274150"/>
            <a:ext cx="10431601" cy="4319324"/>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descr="Graphical user interface&#10;&#10;Description automatically generated" id="828" name="Google Shape;828;p128"/>
          <p:cNvPicPr preferRelativeResize="0"/>
          <p:nvPr/>
        </p:nvPicPr>
        <p:blipFill rotWithShape="1">
          <a:blip r:embed="rId3">
            <a:alphaModFix/>
          </a:blip>
          <a:srcRect b="0" l="0" r="60853" t="0"/>
          <a:stretch/>
        </p:blipFill>
        <p:spPr>
          <a:xfrm>
            <a:off x="5486400" y="-457200"/>
            <a:ext cx="6191704" cy="7315201"/>
          </a:xfrm>
          <a:prstGeom prst="rect">
            <a:avLst/>
          </a:prstGeom>
          <a:noFill/>
          <a:ln>
            <a:noFill/>
          </a:ln>
        </p:spPr>
      </p:pic>
      <p:sp>
        <p:nvSpPr>
          <p:cNvPr id="829" name="Google Shape;829;p128"/>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Georgia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pic>
        <p:nvPicPr>
          <p:cNvPr descr="Chart&#10;&#10;Description automatically generated" id="834" name="Google Shape;834;p129"/>
          <p:cNvPicPr preferRelativeResize="0"/>
          <p:nvPr/>
        </p:nvPicPr>
        <p:blipFill rotWithShape="1">
          <a:blip r:embed="rId3">
            <a:alphaModFix/>
          </a:blip>
          <a:srcRect b="0" l="0" r="0" t="0"/>
          <a:stretch/>
        </p:blipFill>
        <p:spPr>
          <a:xfrm>
            <a:off x="1737360" y="2286000"/>
            <a:ext cx="8643746" cy="4480561"/>
          </a:xfrm>
          <a:prstGeom prst="rect">
            <a:avLst/>
          </a:prstGeom>
          <a:noFill/>
          <a:ln>
            <a:noFill/>
          </a:ln>
        </p:spPr>
      </p:pic>
      <p:sp>
        <p:nvSpPr>
          <p:cNvPr id="835" name="Google Shape;835;p129"/>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Georgia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30"/>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Hawaii</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31"/>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Hawaii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A picture containing chart&#10;&#10;Description automatically generated" id="846" name="Google Shape;846;p131"/>
          <p:cNvPicPr preferRelativeResize="0"/>
          <p:nvPr/>
        </p:nvPicPr>
        <p:blipFill rotWithShape="1">
          <a:blip r:embed="rId3">
            <a:alphaModFix/>
          </a:blip>
          <a:srcRect b="-150" l="0" r="8941" t="0"/>
          <a:stretch/>
        </p:blipFill>
        <p:spPr>
          <a:xfrm>
            <a:off x="5303525" y="1371600"/>
            <a:ext cx="6547103" cy="45197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pic>
        <p:nvPicPr>
          <p:cNvPr descr="A picture containing bar chart&#10;&#10;Description automatically generated" id="851" name="Google Shape;851;p132"/>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852" name="Google Shape;852;p132"/>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Hawaii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pic>
        <p:nvPicPr>
          <p:cNvPr descr="Bar chart&#10;&#10;Description automatically generated with medium confidence" id="857" name="Google Shape;857;p133"/>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858" name="Google Shape;858;p133"/>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Hawaii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34"/>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Hawaii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pic>
        <p:nvPicPr>
          <p:cNvPr descr="Chart&#10;&#10;Description automatically generated" id="864" name="Google Shape;864;p134"/>
          <p:cNvPicPr preferRelativeResize="0"/>
          <p:nvPr/>
        </p:nvPicPr>
        <p:blipFill rotWithShape="1">
          <a:blip r:embed="rId3">
            <a:alphaModFix/>
          </a:blip>
          <a:srcRect b="0" l="0" r="56567" t="0"/>
          <a:stretch/>
        </p:blipFill>
        <p:spPr>
          <a:xfrm>
            <a:off x="5393521" y="-118875"/>
            <a:ext cx="6437756" cy="685799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pic>
        <p:nvPicPr>
          <p:cNvPr descr="Chart&#10;&#10;Description automatically generated" id="869" name="Google Shape;869;p135"/>
          <p:cNvPicPr preferRelativeResize="0"/>
          <p:nvPr/>
        </p:nvPicPr>
        <p:blipFill rotWithShape="1">
          <a:blip r:embed="rId3">
            <a:alphaModFix/>
          </a:blip>
          <a:srcRect b="0" l="0" r="0" t="0"/>
          <a:stretch/>
        </p:blipFill>
        <p:spPr>
          <a:xfrm>
            <a:off x="1737360" y="2286000"/>
            <a:ext cx="8613878" cy="4480560"/>
          </a:xfrm>
          <a:prstGeom prst="rect">
            <a:avLst/>
          </a:prstGeom>
          <a:noFill/>
          <a:ln>
            <a:noFill/>
          </a:ln>
        </p:spPr>
      </p:pic>
      <p:sp>
        <p:nvSpPr>
          <p:cNvPr id="870" name="Google Shape;870;p135"/>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Hawaii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36"/>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Idaho</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37"/>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Idaho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 bar chart&#10;&#10;Description automatically generated" id="881" name="Google Shape;881;p137"/>
          <p:cNvPicPr preferRelativeResize="0"/>
          <p:nvPr/>
        </p:nvPicPr>
        <p:blipFill rotWithShape="1">
          <a:blip r:embed="rId3">
            <a:alphaModFix/>
          </a:blip>
          <a:srcRect b="0" l="0" r="16170" t="0"/>
          <a:stretch/>
        </p:blipFill>
        <p:spPr>
          <a:xfrm>
            <a:off x="5303525" y="1371600"/>
            <a:ext cx="6547103" cy="45355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0"/>
          <p:cNvPicPr preferRelativeResize="0"/>
          <p:nvPr/>
        </p:nvPicPr>
        <p:blipFill>
          <a:blip r:embed="rId3">
            <a:alphaModFix/>
          </a:blip>
          <a:stretch>
            <a:fillRect/>
          </a:stretch>
        </p:blipFill>
        <p:spPr>
          <a:xfrm>
            <a:off x="5366776" y="227225"/>
            <a:ext cx="6500752" cy="6403552"/>
          </a:xfrm>
          <a:prstGeom prst="rect">
            <a:avLst/>
          </a:prstGeom>
          <a:noFill/>
          <a:ln>
            <a:noFill/>
          </a:ln>
        </p:spPr>
      </p:pic>
      <p:sp>
        <p:nvSpPr>
          <p:cNvPr id="207" name="Google Shape;207;p30"/>
          <p:cNvSpPr txBox="1"/>
          <p:nvPr>
            <p:ph type="title"/>
          </p:nvPr>
        </p:nvSpPr>
        <p:spPr>
          <a:xfrm>
            <a:off x="388613" y="671133"/>
            <a:ext cx="4136700" cy="5450100"/>
          </a:xfrm>
          <a:prstGeom prst="rect">
            <a:avLst/>
          </a:prstGeom>
          <a:ln>
            <a:noFill/>
          </a:ln>
        </p:spPr>
        <p:txBody>
          <a:bodyPr anchorCtr="0" anchor="ctr" bIns="45700" lIns="91425" spcFirstLastPara="1" rIns="91425" wrap="square" tIns="45700">
            <a:normAutofit/>
          </a:bodyPr>
          <a:lstStyle/>
          <a:p>
            <a:pPr indent="0" lvl="0" marL="0" rtl="0" algn="l">
              <a:spcBef>
                <a:spcPts val="0"/>
              </a:spcBef>
              <a:spcAft>
                <a:spcPts val="0"/>
              </a:spcAft>
              <a:buNone/>
            </a:pPr>
            <a:r>
              <a:rPr b="0" lang="en-US"/>
              <a:t>For the first time ever, we know </a:t>
            </a:r>
            <a:r>
              <a:rPr lang="en-US"/>
              <a:t>how many </a:t>
            </a:r>
            <a:r>
              <a:rPr lang="en-US"/>
              <a:t>students enrolled </a:t>
            </a:r>
            <a:r>
              <a:rPr b="0" lang="en-US"/>
              <a:t>in foundational computer science</a:t>
            </a:r>
            <a:endParaRPr b="0"/>
          </a:p>
        </p:txBody>
      </p:sp>
      <p:sp>
        <p:nvSpPr>
          <p:cNvPr id="208" name="Google Shape;208;p30"/>
          <p:cNvSpPr txBox="1"/>
          <p:nvPr/>
        </p:nvSpPr>
        <p:spPr>
          <a:xfrm>
            <a:off x="6548799" y="2243850"/>
            <a:ext cx="4136700" cy="237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600">
                <a:latin typeface="Montserrat"/>
                <a:ea typeface="Montserrat"/>
                <a:cs typeface="Montserrat"/>
                <a:sym typeface="Montserrat"/>
              </a:rPr>
              <a:t>4.7%</a:t>
            </a:r>
            <a:r>
              <a:rPr lang="en-US" sz="2600">
                <a:latin typeface="Montserrat"/>
                <a:ea typeface="Montserrat"/>
                <a:cs typeface="Montserrat"/>
                <a:sym typeface="Montserrat"/>
              </a:rPr>
              <a:t> </a:t>
            </a:r>
            <a:endParaRPr sz="2600">
              <a:latin typeface="Montserrat"/>
              <a:ea typeface="Montserrat"/>
              <a:cs typeface="Montserrat"/>
              <a:sym typeface="Montserrat"/>
            </a:endParaRPr>
          </a:p>
          <a:p>
            <a:pPr indent="0" lvl="0" marL="0" rtl="0" algn="ctr">
              <a:spcBef>
                <a:spcPts val="0"/>
              </a:spcBef>
              <a:spcAft>
                <a:spcPts val="0"/>
              </a:spcAft>
              <a:buNone/>
            </a:pPr>
            <a:r>
              <a:rPr lang="en-US" sz="3200">
                <a:latin typeface="Montserrat"/>
                <a:ea typeface="Montserrat"/>
                <a:cs typeface="Montserrat"/>
                <a:sym typeface="Montserrat"/>
              </a:rPr>
              <a:t>of U.S. high school students </a:t>
            </a:r>
            <a:r>
              <a:rPr b="1" lang="en-US" sz="3200">
                <a:latin typeface="Montserrat"/>
                <a:ea typeface="Montserrat"/>
                <a:cs typeface="Montserrat"/>
                <a:sym typeface="Montserrat"/>
              </a:rPr>
              <a:t>enrolled in CS</a:t>
            </a:r>
            <a:endParaRPr b="1" sz="3200">
              <a:latin typeface="Montserrat"/>
              <a:ea typeface="Montserrat"/>
              <a:cs typeface="Montserrat"/>
              <a:sym typeface="Montserrat"/>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pic>
        <p:nvPicPr>
          <p:cNvPr descr="A picture containing chart&#10;&#10;Description automatically generated" id="886" name="Google Shape;886;p138"/>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887" name="Google Shape;887;p138"/>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Idaho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pic>
        <p:nvPicPr>
          <p:cNvPr descr="A picture containing chart&#10;&#10;Description automatically generated" id="892" name="Google Shape;892;p139"/>
          <p:cNvPicPr preferRelativeResize="0"/>
          <p:nvPr/>
        </p:nvPicPr>
        <p:blipFill rotWithShape="1">
          <a:blip r:embed="rId3">
            <a:alphaModFix/>
          </a:blip>
          <a:srcRect b="0" l="0" r="8950" t="0"/>
          <a:stretch/>
        </p:blipFill>
        <p:spPr>
          <a:xfrm>
            <a:off x="5303520" y="1371600"/>
            <a:ext cx="6547103" cy="4069080"/>
          </a:xfrm>
          <a:prstGeom prst="rect">
            <a:avLst/>
          </a:prstGeom>
          <a:noFill/>
          <a:ln>
            <a:noFill/>
          </a:ln>
        </p:spPr>
      </p:pic>
      <p:sp>
        <p:nvSpPr>
          <p:cNvPr id="893" name="Google Shape;893;p139"/>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Idaho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pic>
        <p:nvPicPr>
          <p:cNvPr descr="Chart&#10;&#10;Description automatically generated" id="898" name="Google Shape;898;p140"/>
          <p:cNvPicPr preferRelativeResize="0"/>
          <p:nvPr/>
        </p:nvPicPr>
        <p:blipFill rotWithShape="1">
          <a:blip r:embed="rId3">
            <a:alphaModFix/>
          </a:blip>
          <a:srcRect b="0" l="0" r="55438" t="0"/>
          <a:stretch/>
        </p:blipFill>
        <p:spPr>
          <a:xfrm>
            <a:off x="5394960" y="-118872"/>
            <a:ext cx="6603273" cy="6857999"/>
          </a:xfrm>
          <a:prstGeom prst="rect">
            <a:avLst/>
          </a:prstGeom>
          <a:noFill/>
          <a:ln>
            <a:noFill/>
          </a:ln>
        </p:spPr>
      </p:pic>
      <p:sp>
        <p:nvSpPr>
          <p:cNvPr id="899" name="Google Shape;899;p140"/>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Idaho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pic>
        <p:nvPicPr>
          <p:cNvPr descr="Graphical user interface, text, application&#10;&#10;Description automatically generated" id="904" name="Google Shape;904;p141"/>
          <p:cNvPicPr preferRelativeResize="0"/>
          <p:nvPr/>
        </p:nvPicPr>
        <p:blipFill rotWithShape="1">
          <a:blip r:embed="rId3">
            <a:alphaModFix/>
          </a:blip>
          <a:srcRect b="0" l="0" r="0" t="0"/>
          <a:stretch/>
        </p:blipFill>
        <p:spPr>
          <a:xfrm>
            <a:off x="1737360" y="2286000"/>
            <a:ext cx="8804300" cy="4480560"/>
          </a:xfrm>
          <a:prstGeom prst="rect">
            <a:avLst/>
          </a:prstGeom>
          <a:noFill/>
          <a:ln>
            <a:noFill/>
          </a:ln>
        </p:spPr>
      </p:pic>
      <p:sp>
        <p:nvSpPr>
          <p:cNvPr id="905" name="Google Shape;905;p141"/>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Idaho </a:t>
            </a:r>
            <a:r>
              <a:rPr lang="en-US"/>
              <a:t>Enrollment in High School </a:t>
            </a:r>
            <a:endParaRPr/>
          </a:p>
          <a:p>
            <a:pPr indent="0" lvl="0" marL="0" rtl="0" algn="ctr">
              <a:spcBef>
                <a:spcPts val="0"/>
              </a:spcBef>
              <a:spcAft>
                <a:spcPts val="0"/>
              </a:spcAft>
              <a:buClr>
                <a:schemeClr val="dk1"/>
              </a:buClr>
              <a:buSzPts val="990"/>
              <a:buFont typeface="Arial"/>
              <a:buNone/>
            </a:pPr>
            <a:r>
              <a:rPr lang="en-US"/>
              <a:t>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42"/>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Illinois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43"/>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Illinois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 bar chart&#10;&#10;Description automatically generated" id="916" name="Google Shape;916;p143"/>
          <p:cNvPicPr preferRelativeResize="0"/>
          <p:nvPr/>
        </p:nvPicPr>
        <p:blipFill rotWithShape="1">
          <a:blip r:embed="rId3">
            <a:alphaModFix/>
          </a:blip>
          <a:srcRect b="0" l="0" r="8941" t="0"/>
          <a:stretch/>
        </p:blipFill>
        <p:spPr>
          <a:xfrm>
            <a:off x="5303525" y="1371600"/>
            <a:ext cx="6547103" cy="451500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pic>
        <p:nvPicPr>
          <p:cNvPr descr="Chart&#10;&#10;Description automatically generated" id="921" name="Google Shape;921;p144"/>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922" name="Google Shape;922;p144"/>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Illinois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pic>
        <p:nvPicPr>
          <p:cNvPr descr="Chart&#10;&#10;Description automatically generated" id="927" name="Google Shape;927;p145"/>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928" name="Google Shape;928;p145"/>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Illinois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pic>
        <p:nvPicPr>
          <p:cNvPr descr="Chart&#10;&#10;Description automatically generated" id="933" name="Google Shape;933;p146"/>
          <p:cNvPicPr preferRelativeResize="0"/>
          <p:nvPr/>
        </p:nvPicPr>
        <p:blipFill rotWithShape="1">
          <a:blip r:embed="rId3">
            <a:alphaModFix/>
          </a:blip>
          <a:srcRect b="0" l="0" r="0" t="0"/>
          <a:stretch/>
        </p:blipFill>
        <p:spPr>
          <a:xfrm>
            <a:off x="1737360" y="2286000"/>
            <a:ext cx="8714690" cy="4480560"/>
          </a:xfrm>
          <a:prstGeom prst="rect">
            <a:avLst/>
          </a:prstGeom>
          <a:noFill/>
          <a:ln>
            <a:noFill/>
          </a:ln>
        </p:spPr>
      </p:pic>
      <p:sp>
        <p:nvSpPr>
          <p:cNvPr id="934" name="Google Shape;934;p146"/>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Illinois </a:t>
            </a:r>
            <a:r>
              <a:rPr lang="en-US"/>
              <a:t>Participation in </a:t>
            </a:r>
            <a:endParaRPr/>
          </a:p>
          <a:p>
            <a:pPr indent="0" lvl="0" marL="0" rtl="0" algn="ctr">
              <a:spcBef>
                <a:spcPts val="0"/>
              </a:spcBef>
              <a:spcAft>
                <a:spcPts val="0"/>
              </a:spcAft>
              <a:buClr>
                <a:schemeClr val="dk1"/>
              </a:buClr>
              <a:buSzPts val="990"/>
              <a:buFont typeface="Arial"/>
              <a:buNone/>
            </a:pPr>
            <a:r>
              <a:rPr lang="en-US"/>
              <a:t>AP Computer Science</a:t>
            </a:r>
            <a:endParaRPr/>
          </a:p>
          <a:p>
            <a:pPr indent="0" lvl="0" marL="0" rtl="0" algn="ctr">
              <a:spcBef>
                <a:spcPts val="0"/>
              </a:spcBef>
              <a:spcAft>
                <a:spcPts val="0"/>
              </a:spcAft>
              <a:buClr>
                <a:schemeClr val="dk1"/>
              </a:buClr>
              <a:buSzPct val="45833"/>
              <a:buFont typeface="Arial"/>
              <a:buNone/>
            </a:pPr>
            <a:r>
              <a:rPr b="0" lang="en-US" sz="2400"/>
              <a:t>Percentage of Exams by Race/Ethnicity</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47"/>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Indiana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388613" y="671133"/>
            <a:ext cx="4136700" cy="5450100"/>
          </a:xfrm>
          <a:prstGeom prst="rect">
            <a:avLst/>
          </a:prstGeom>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sz="3550"/>
              <a:t>There are still gaps in student representation in courses</a:t>
            </a:r>
            <a:endParaRPr sz="3550"/>
          </a:p>
          <a:p>
            <a:pPr indent="0" lvl="0" marL="0" rtl="0" algn="l">
              <a:spcBef>
                <a:spcPts val="0"/>
              </a:spcBef>
              <a:spcAft>
                <a:spcPts val="0"/>
              </a:spcAft>
              <a:buNone/>
            </a:pPr>
            <a:r>
              <a:t/>
            </a:r>
            <a:endParaRPr/>
          </a:p>
          <a:p>
            <a:pPr indent="0" lvl="0" marL="0" rtl="0" algn="l">
              <a:spcBef>
                <a:spcPts val="0"/>
              </a:spcBef>
              <a:spcAft>
                <a:spcPts val="0"/>
              </a:spcAft>
              <a:buNone/>
            </a:pPr>
            <a:r>
              <a:rPr b="0" lang="en-US" sz="2650">
                <a:solidFill>
                  <a:schemeClr val="lt1"/>
                </a:solidFill>
              </a:rPr>
              <a:t>English language learners, students with disabilities, and economically disadvantaged students are underrepresented in computer science compared to their state populations.</a:t>
            </a:r>
            <a:endParaRPr b="0" sz="2650">
              <a:solidFill>
                <a:schemeClr val="lt1"/>
              </a:solidFill>
            </a:endParaRPr>
          </a:p>
        </p:txBody>
      </p:sp>
      <p:pic>
        <p:nvPicPr>
          <p:cNvPr descr="Chart&#10;&#10;Description automatically generated" id="214" name="Google Shape;214;p31"/>
          <p:cNvPicPr preferRelativeResize="0"/>
          <p:nvPr/>
        </p:nvPicPr>
        <p:blipFill rotWithShape="1">
          <a:blip r:embed="rId3">
            <a:alphaModFix/>
          </a:blip>
          <a:srcRect b="0" l="0" r="0" t="0"/>
          <a:stretch/>
        </p:blipFill>
        <p:spPr>
          <a:xfrm>
            <a:off x="5420675" y="703950"/>
            <a:ext cx="6461800" cy="545009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48"/>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Indiana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A picture containing chart&#10;&#10;Description automatically generated" id="945" name="Google Shape;945;p148"/>
          <p:cNvPicPr preferRelativeResize="0"/>
          <p:nvPr/>
        </p:nvPicPr>
        <p:blipFill rotWithShape="1">
          <a:blip r:embed="rId3">
            <a:alphaModFix/>
          </a:blip>
          <a:srcRect b="0" l="0" r="8941" t="0"/>
          <a:stretch/>
        </p:blipFill>
        <p:spPr>
          <a:xfrm>
            <a:off x="5303526" y="1371600"/>
            <a:ext cx="6547103" cy="451499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pic>
        <p:nvPicPr>
          <p:cNvPr descr="Chart, bar chart&#10;&#10;Description automatically generated" id="950" name="Google Shape;950;p149"/>
          <p:cNvPicPr preferRelativeResize="0"/>
          <p:nvPr/>
        </p:nvPicPr>
        <p:blipFill rotWithShape="1">
          <a:blip r:embed="rId3">
            <a:alphaModFix/>
          </a:blip>
          <a:srcRect b="0" l="0" r="8941" t="0"/>
          <a:stretch/>
        </p:blipFill>
        <p:spPr>
          <a:xfrm>
            <a:off x="5262620" y="1394463"/>
            <a:ext cx="6547103" cy="4069080"/>
          </a:xfrm>
          <a:prstGeom prst="rect">
            <a:avLst/>
          </a:prstGeom>
          <a:noFill/>
          <a:ln>
            <a:noFill/>
          </a:ln>
        </p:spPr>
      </p:pic>
      <p:sp>
        <p:nvSpPr>
          <p:cNvPr id="951" name="Google Shape;951;p149"/>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Indiana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pic>
        <p:nvPicPr>
          <p:cNvPr descr="Chart, bar chart&#10;&#10;Description automatically generated" id="956" name="Google Shape;956;p150"/>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957" name="Google Shape;957;p150"/>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Indiana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pic>
        <p:nvPicPr>
          <p:cNvPr descr="Graphical user interface&#10;&#10;Description automatically generated" id="962" name="Google Shape;962;p151"/>
          <p:cNvPicPr preferRelativeResize="0"/>
          <p:nvPr/>
        </p:nvPicPr>
        <p:blipFill rotWithShape="1">
          <a:blip r:embed="rId3">
            <a:alphaModFix/>
          </a:blip>
          <a:srcRect b="0" l="0" r="61078" t="0"/>
          <a:stretch/>
        </p:blipFill>
        <p:spPr>
          <a:xfrm>
            <a:off x="5486400" y="-457200"/>
            <a:ext cx="6166740" cy="7315201"/>
          </a:xfrm>
          <a:prstGeom prst="rect">
            <a:avLst/>
          </a:prstGeom>
          <a:noFill/>
          <a:ln>
            <a:noFill/>
          </a:ln>
        </p:spPr>
      </p:pic>
      <p:sp>
        <p:nvSpPr>
          <p:cNvPr id="963" name="Google Shape;963;p151"/>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Indiana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pic>
        <p:nvPicPr>
          <p:cNvPr descr="Graphical user interface, text, application&#10;&#10;Description automatically generated" id="968" name="Google Shape;968;p152"/>
          <p:cNvPicPr preferRelativeResize="0"/>
          <p:nvPr/>
        </p:nvPicPr>
        <p:blipFill rotWithShape="1">
          <a:blip r:embed="rId3">
            <a:alphaModFix/>
          </a:blip>
          <a:srcRect b="0" l="0" r="0" t="0"/>
          <a:stretch/>
        </p:blipFill>
        <p:spPr>
          <a:xfrm>
            <a:off x="1737360" y="2286000"/>
            <a:ext cx="8613878" cy="4480560"/>
          </a:xfrm>
          <a:prstGeom prst="rect">
            <a:avLst/>
          </a:prstGeom>
          <a:noFill/>
          <a:ln>
            <a:noFill/>
          </a:ln>
        </p:spPr>
      </p:pic>
      <p:sp>
        <p:nvSpPr>
          <p:cNvPr id="969" name="Google Shape;969;p152"/>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Indiana 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53"/>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Iowa</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54"/>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Iowa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A picture containing graphical user interface&#10;&#10;Description automatically generated" id="980" name="Google Shape;980;p154"/>
          <p:cNvPicPr preferRelativeResize="0"/>
          <p:nvPr/>
        </p:nvPicPr>
        <p:blipFill rotWithShape="1">
          <a:blip r:embed="rId3">
            <a:alphaModFix/>
          </a:blip>
          <a:srcRect b="0" l="0" r="8842" t="0"/>
          <a:stretch/>
        </p:blipFill>
        <p:spPr>
          <a:xfrm>
            <a:off x="5303526" y="1371600"/>
            <a:ext cx="6556249" cy="4515973"/>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pic>
        <p:nvPicPr>
          <p:cNvPr descr="A picture containing bar chart&#10;&#10;Description automatically generated" id="985" name="Google Shape;985;p155"/>
          <p:cNvPicPr preferRelativeResize="0"/>
          <p:nvPr/>
        </p:nvPicPr>
        <p:blipFill rotWithShape="1">
          <a:blip r:embed="rId3">
            <a:alphaModFix/>
          </a:blip>
          <a:srcRect b="0" l="0" r="8842" t="0"/>
          <a:stretch/>
        </p:blipFill>
        <p:spPr>
          <a:xfrm>
            <a:off x="5303520" y="1371600"/>
            <a:ext cx="6556249" cy="4069080"/>
          </a:xfrm>
          <a:prstGeom prst="rect">
            <a:avLst/>
          </a:prstGeom>
          <a:noFill/>
          <a:ln>
            <a:noFill/>
          </a:ln>
        </p:spPr>
      </p:pic>
      <p:sp>
        <p:nvSpPr>
          <p:cNvPr id="986" name="Google Shape;986;p155"/>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Iowa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pic>
        <p:nvPicPr>
          <p:cNvPr descr="Chart&#10;&#10;Description automatically generated" id="991" name="Google Shape;991;p156"/>
          <p:cNvPicPr preferRelativeResize="0"/>
          <p:nvPr/>
        </p:nvPicPr>
        <p:blipFill rotWithShape="1">
          <a:blip r:embed="rId3">
            <a:alphaModFix/>
          </a:blip>
          <a:srcRect b="0" l="0" r="8842" t="0"/>
          <a:stretch/>
        </p:blipFill>
        <p:spPr>
          <a:xfrm>
            <a:off x="5303520" y="1371600"/>
            <a:ext cx="6556249" cy="4069080"/>
          </a:xfrm>
          <a:prstGeom prst="rect">
            <a:avLst/>
          </a:prstGeom>
          <a:noFill/>
          <a:ln>
            <a:noFill/>
          </a:ln>
        </p:spPr>
      </p:pic>
      <p:sp>
        <p:nvSpPr>
          <p:cNvPr id="992" name="Google Shape;992;p156"/>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Iowa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pic>
        <p:nvPicPr>
          <p:cNvPr descr="Graphical user interface&#10;&#10;Description automatically generated" id="997" name="Google Shape;997;p157"/>
          <p:cNvPicPr preferRelativeResize="0"/>
          <p:nvPr/>
        </p:nvPicPr>
        <p:blipFill rotWithShape="1">
          <a:blip r:embed="rId3">
            <a:alphaModFix/>
          </a:blip>
          <a:srcRect b="0" l="0" r="60853" t="0"/>
          <a:stretch/>
        </p:blipFill>
        <p:spPr>
          <a:xfrm>
            <a:off x="5486400" y="-457200"/>
            <a:ext cx="6191704" cy="7315201"/>
          </a:xfrm>
          <a:prstGeom prst="rect">
            <a:avLst/>
          </a:prstGeom>
          <a:noFill/>
          <a:ln>
            <a:noFill/>
          </a:ln>
        </p:spPr>
      </p:pic>
      <p:sp>
        <p:nvSpPr>
          <p:cNvPr id="998" name="Google Shape;998;p157"/>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Iowa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539400" y="374904"/>
            <a:ext cx="11113200" cy="867600"/>
          </a:xfrm>
          <a:prstGeom prst="rect">
            <a:avLst/>
          </a:prstGeom>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990"/>
              <a:buNone/>
            </a:pPr>
            <a:r>
              <a:rPr b="1" lang="en-US">
                <a:solidFill>
                  <a:schemeClr val="lt1"/>
                </a:solidFill>
                <a:latin typeface="Montserrat"/>
                <a:ea typeface="Montserrat"/>
                <a:cs typeface="Montserrat"/>
                <a:sym typeface="Montserrat"/>
              </a:rPr>
              <a:t>Hispanic/Latinx </a:t>
            </a:r>
            <a:r>
              <a:rPr lang="en-US"/>
              <a:t>S</a:t>
            </a:r>
            <a:r>
              <a:rPr b="1" lang="en-US">
                <a:solidFill>
                  <a:schemeClr val="lt1"/>
                </a:solidFill>
                <a:latin typeface="Montserrat"/>
                <a:ea typeface="Montserrat"/>
                <a:cs typeface="Montserrat"/>
                <a:sym typeface="Montserrat"/>
              </a:rPr>
              <a:t>tudents </a:t>
            </a:r>
            <a:r>
              <a:rPr lang="en-US"/>
              <a:t>A</a:t>
            </a:r>
            <a:r>
              <a:rPr b="1" lang="en-US">
                <a:solidFill>
                  <a:schemeClr val="lt1"/>
                </a:solidFill>
                <a:latin typeface="Montserrat"/>
                <a:ea typeface="Montserrat"/>
                <a:cs typeface="Montserrat"/>
                <a:sym typeface="Montserrat"/>
              </a:rPr>
              <a:t>re </a:t>
            </a:r>
            <a:r>
              <a:rPr lang="en-US"/>
              <a:t>U</a:t>
            </a:r>
            <a:r>
              <a:rPr b="1" lang="en-US">
                <a:solidFill>
                  <a:schemeClr val="lt1"/>
                </a:solidFill>
                <a:latin typeface="Montserrat"/>
                <a:ea typeface="Montserrat"/>
                <a:cs typeface="Montserrat"/>
                <a:sym typeface="Montserrat"/>
              </a:rPr>
              <a:t>nderrepresented </a:t>
            </a:r>
            <a:endParaRPr b="1">
              <a:solidFill>
                <a:schemeClr val="lt1"/>
              </a:solidFill>
              <a:latin typeface="Montserrat"/>
              <a:ea typeface="Montserrat"/>
              <a:cs typeface="Montserrat"/>
              <a:sym typeface="Montserrat"/>
            </a:endParaRPr>
          </a:p>
        </p:txBody>
      </p:sp>
      <p:pic>
        <p:nvPicPr>
          <p:cNvPr descr="Chart&#10;&#10;Description automatically generated" id="220" name="Google Shape;220;p32"/>
          <p:cNvPicPr preferRelativeResize="0"/>
          <p:nvPr/>
        </p:nvPicPr>
        <p:blipFill rotWithShape="1">
          <a:blip r:embed="rId3">
            <a:alphaModFix/>
          </a:blip>
          <a:srcRect b="0" l="0" r="0" t="0"/>
          <a:stretch/>
        </p:blipFill>
        <p:spPr>
          <a:xfrm>
            <a:off x="1655275" y="2305550"/>
            <a:ext cx="8881452" cy="4552449"/>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pic>
        <p:nvPicPr>
          <p:cNvPr descr="Graphical user interface, text&#10;&#10;Description automatically generated" id="1003" name="Google Shape;1003;p158"/>
          <p:cNvPicPr preferRelativeResize="0"/>
          <p:nvPr/>
        </p:nvPicPr>
        <p:blipFill rotWithShape="1">
          <a:blip r:embed="rId3">
            <a:alphaModFix/>
          </a:blip>
          <a:srcRect b="0" l="0" r="0" t="0"/>
          <a:stretch/>
        </p:blipFill>
        <p:spPr>
          <a:xfrm>
            <a:off x="1737360" y="2286000"/>
            <a:ext cx="8725892" cy="4480560"/>
          </a:xfrm>
          <a:prstGeom prst="rect">
            <a:avLst/>
          </a:prstGeom>
          <a:noFill/>
          <a:ln>
            <a:noFill/>
          </a:ln>
        </p:spPr>
      </p:pic>
      <p:sp>
        <p:nvSpPr>
          <p:cNvPr id="1004" name="Google Shape;1004;p158"/>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Iowa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59"/>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Kansas</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60"/>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Kansas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10;&#10;Description automatically generated" id="1015" name="Google Shape;1015;p160"/>
          <p:cNvPicPr preferRelativeResize="0"/>
          <p:nvPr/>
        </p:nvPicPr>
        <p:blipFill rotWithShape="1">
          <a:blip r:embed="rId3">
            <a:alphaModFix/>
          </a:blip>
          <a:srcRect b="0" l="0" r="8883" t="0"/>
          <a:stretch/>
        </p:blipFill>
        <p:spPr>
          <a:xfrm>
            <a:off x="5303526" y="1371600"/>
            <a:ext cx="6556249" cy="4517714"/>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pic>
        <p:nvPicPr>
          <p:cNvPr descr="Chart&#10;&#10;Description automatically generated" id="1020" name="Google Shape;1020;p161"/>
          <p:cNvPicPr preferRelativeResize="0"/>
          <p:nvPr/>
        </p:nvPicPr>
        <p:blipFill rotWithShape="1">
          <a:blip r:embed="rId3">
            <a:alphaModFix/>
          </a:blip>
          <a:srcRect b="0" l="0" r="8883" t="0"/>
          <a:stretch/>
        </p:blipFill>
        <p:spPr>
          <a:xfrm>
            <a:off x="5303520" y="1371600"/>
            <a:ext cx="6556249" cy="4069080"/>
          </a:xfrm>
          <a:prstGeom prst="rect">
            <a:avLst/>
          </a:prstGeom>
          <a:noFill/>
          <a:ln>
            <a:noFill/>
          </a:ln>
        </p:spPr>
      </p:pic>
      <p:sp>
        <p:nvSpPr>
          <p:cNvPr id="1021" name="Google Shape;1021;p161"/>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Kansas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pic>
        <p:nvPicPr>
          <p:cNvPr descr="A picture containing graphical user interface&#10;&#10;Description automatically generated" id="1026" name="Google Shape;1026;p162"/>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027" name="Google Shape;1027;p162"/>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Kansas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63"/>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Kansas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pic>
        <p:nvPicPr>
          <p:cNvPr id="1033" name="Google Shape;1033;p163"/>
          <p:cNvPicPr preferRelativeResize="0"/>
          <p:nvPr/>
        </p:nvPicPr>
        <p:blipFill rotWithShape="1">
          <a:blip r:embed="rId3">
            <a:alphaModFix/>
          </a:blip>
          <a:srcRect b="0" l="0" r="57443" t="0"/>
          <a:stretch/>
        </p:blipFill>
        <p:spPr>
          <a:xfrm>
            <a:off x="5394960" y="-118872"/>
            <a:ext cx="6300218" cy="6857999"/>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pic>
        <p:nvPicPr>
          <p:cNvPr descr="Graphical user interface, text&#10;&#10;Description automatically generated with medium confidence" id="1038" name="Google Shape;1038;p164"/>
          <p:cNvPicPr preferRelativeResize="0"/>
          <p:nvPr/>
        </p:nvPicPr>
        <p:blipFill rotWithShape="1">
          <a:blip r:embed="rId3">
            <a:alphaModFix/>
          </a:blip>
          <a:srcRect b="0" l="0" r="0" t="0"/>
          <a:stretch/>
        </p:blipFill>
        <p:spPr>
          <a:xfrm>
            <a:off x="1737360" y="2286000"/>
            <a:ext cx="8647481" cy="4480561"/>
          </a:xfrm>
          <a:prstGeom prst="rect">
            <a:avLst/>
          </a:prstGeom>
          <a:noFill/>
          <a:ln>
            <a:noFill/>
          </a:ln>
        </p:spPr>
      </p:pic>
      <p:sp>
        <p:nvSpPr>
          <p:cNvPr id="1039" name="Google Shape;1039;p164"/>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Kansas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65"/>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Kentucky</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pic>
        <p:nvPicPr>
          <p:cNvPr descr="Chart&#10;&#10;Description automatically generated with low confidence" id="1049" name="Google Shape;1049;p166"/>
          <p:cNvPicPr preferRelativeResize="0"/>
          <p:nvPr/>
        </p:nvPicPr>
        <p:blipFill rotWithShape="1">
          <a:blip r:embed="rId3">
            <a:alphaModFix/>
          </a:blip>
          <a:srcRect b="0" l="0" r="8900" t="0"/>
          <a:stretch/>
        </p:blipFill>
        <p:spPr>
          <a:xfrm>
            <a:off x="5303520" y="1371600"/>
            <a:ext cx="6556249" cy="4519093"/>
          </a:xfrm>
          <a:prstGeom prst="rect">
            <a:avLst/>
          </a:prstGeom>
          <a:noFill/>
          <a:ln>
            <a:noFill/>
          </a:ln>
        </p:spPr>
      </p:pic>
      <p:sp>
        <p:nvSpPr>
          <p:cNvPr id="1050" name="Google Shape;1050;p166"/>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Kentucky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pic>
        <p:nvPicPr>
          <p:cNvPr descr="A picture containing chart&#10;&#10;Description automatically generated" id="1055" name="Google Shape;1055;p167"/>
          <p:cNvPicPr preferRelativeResize="0"/>
          <p:nvPr/>
        </p:nvPicPr>
        <p:blipFill rotWithShape="1">
          <a:blip r:embed="rId3">
            <a:alphaModFix/>
          </a:blip>
          <a:srcRect b="0" l="0" r="8883" t="0"/>
          <a:stretch/>
        </p:blipFill>
        <p:spPr>
          <a:xfrm>
            <a:off x="5303520" y="1371600"/>
            <a:ext cx="6556249" cy="4069080"/>
          </a:xfrm>
          <a:prstGeom prst="rect">
            <a:avLst/>
          </a:prstGeom>
          <a:noFill/>
          <a:ln>
            <a:noFill/>
          </a:ln>
        </p:spPr>
      </p:pic>
      <p:sp>
        <p:nvSpPr>
          <p:cNvPr id="1056" name="Google Shape;1056;p167"/>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Kentucky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388613" y="671133"/>
            <a:ext cx="4136700" cy="5450100"/>
          </a:xfrm>
          <a:prstGeom prst="rect">
            <a:avLst/>
          </a:prstGeom>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US" sz="3200">
                <a:solidFill>
                  <a:schemeClr val="lt1"/>
                </a:solidFill>
                <a:latin typeface="Montserrat"/>
                <a:ea typeface="Montserrat"/>
                <a:cs typeface="Montserrat"/>
                <a:sym typeface="Montserrat"/>
              </a:rPr>
              <a:t>Elementary computer science classes have gender parity</a:t>
            </a:r>
            <a:endParaRPr b="1" sz="3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0" lang="en-US" sz="2400"/>
              <a:t>49% of students enrolled are female, compared to 31% female students in high school computer science</a:t>
            </a:r>
            <a:endParaRPr/>
          </a:p>
        </p:txBody>
      </p:sp>
      <p:pic>
        <p:nvPicPr>
          <p:cNvPr id="226" name="Google Shape;226;p33"/>
          <p:cNvPicPr preferRelativeResize="0"/>
          <p:nvPr/>
        </p:nvPicPr>
        <p:blipFill>
          <a:blip r:embed="rId3">
            <a:alphaModFix/>
          </a:blip>
          <a:stretch>
            <a:fillRect/>
          </a:stretch>
        </p:blipFill>
        <p:spPr>
          <a:xfrm>
            <a:off x="5321925" y="671125"/>
            <a:ext cx="6411882" cy="5450099"/>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pic>
        <p:nvPicPr>
          <p:cNvPr descr="Chart&#10;&#10;Description automatically generated with medium confidence" id="1061" name="Google Shape;1061;p168"/>
          <p:cNvPicPr preferRelativeResize="0"/>
          <p:nvPr/>
        </p:nvPicPr>
        <p:blipFill rotWithShape="1">
          <a:blip r:embed="rId3">
            <a:alphaModFix/>
          </a:blip>
          <a:srcRect b="0" l="0" r="8883" t="0"/>
          <a:stretch/>
        </p:blipFill>
        <p:spPr>
          <a:xfrm>
            <a:off x="5303520" y="1371600"/>
            <a:ext cx="6556249" cy="4069080"/>
          </a:xfrm>
          <a:prstGeom prst="rect">
            <a:avLst/>
          </a:prstGeom>
          <a:noFill/>
          <a:ln>
            <a:noFill/>
          </a:ln>
        </p:spPr>
      </p:pic>
      <p:sp>
        <p:nvSpPr>
          <p:cNvPr id="1062" name="Google Shape;1062;p168"/>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Kentucky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pic>
        <p:nvPicPr>
          <p:cNvPr descr="Graphical user interface&#10;&#10;Description automatically generated" id="1067" name="Google Shape;1067;p169"/>
          <p:cNvPicPr preferRelativeResize="0"/>
          <p:nvPr/>
        </p:nvPicPr>
        <p:blipFill rotWithShape="1">
          <a:blip r:embed="rId3">
            <a:alphaModFix/>
          </a:blip>
          <a:srcRect b="0" l="0" r="58549" t="0"/>
          <a:stretch/>
        </p:blipFill>
        <p:spPr>
          <a:xfrm>
            <a:off x="5486400" y="-457200"/>
            <a:ext cx="6565390" cy="7315201"/>
          </a:xfrm>
          <a:prstGeom prst="rect">
            <a:avLst/>
          </a:prstGeom>
          <a:noFill/>
          <a:ln>
            <a:noFill/>
          </a:ln>
        </p:spPr>
      </p:pic>
      <p:sp>
        <p:nvSpPr>
          <p:cNvPr id="1068" name="Google Shape;1068;p169"/>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Kentucky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pic>
        <p:nvPicPr>
          <p:cNvPr descr="Graphical user interface, text, application&#10;&#10;Description automatically generated" id="1073" name="Google Shape;1073;p170"/>
          <p:cNvPicPr preferRelativeResize="0"/>
          <p:nvPr/>
        </p:nvPicPr>
        <p:blipFill rotWithShape="1">
          <a:blip r:embed="rId3">
            <a:alphaModFix/>
          </a:blip>
          <a:srcRect b="0" l="0" r="0" t="0"/>
          <a:stretch/>
        </p:blipFill>
        <p:spPr>
          <a:xfrm>
            <a:off x="1737360" y="2286000"/>
            <a:ext cx="8647481" cy="4480561"/>
          </a:xfrm>
          <a:prstGeom prst="rect">
            <a:avLst/>
          </a:prstGeom>
          <a:noFill/>
          <a:ln>
            <a:noFill/>
          </a:ln>
        </p:spPr>
      </p:pic>
      <p:sp>
        <p:nvSpPr>
          <p:cNvPr id="1074" name="Google Shape;1074;p170"/>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Kentucky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71"/>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Louisiana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pic>
        <p:nvPicPr>
          <p:cNvPr descr="Chart&#10;&#10;Description automatically generated with medium confidence" id="1084" name="Google Shape;1084;p172"/>
          <p:cNvPicPr preferRelativeResize="0"/>
          <p:nvPr/>
        </p:nvPicPr>
        <p:blipFill rotWithShape="1">
          <a:blip r:embed="rId3">
            <a:alphaModFix/>
          </a:blip>
          <a:srcRect b="0" l="0" r="8900" t="0"/>
          <a:stretch/>
        </p:blipFill>
        <p:spPr>
          <a:xfrm>
            <a:off x="5303520" y="1371600"/>
            <a:ext cx="6556249" cy="4523406"/>
          </a:xfrm>
          <a:prstGeom prst="rect">
            <a:avLst/>
          </a:prstGeom>
          <a:noFill/>
          <a:ln>
            <a:noFill/>
          </a:ln>
        </p:spPr>
      </p:pic>
      <p:sp>
        <p:nvSpPr>
          <p:cNvPr id="1085" name="Google Shape;1085;p172"/>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Louisiana</a:t>
            </a:r>
            <a:r>
              <a:rPr lang="en-US"/>
              <a:t>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pic>
        <p:nvPicPr>
          <p:cNvPr descr="Chart&#10;&#10;Description automatically generated" id="1090" name="Google Shape;1090;p173"/>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091" name="Google Shape;1091;p173"/>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Louisiana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pic>
        <p:nvPicPr>
          <p:cNvPr descr="Chart&#10;&#10;Description automatically generated" id="1096" name="Google Shape;1096;p174"/>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097" name="Google Shape;1097;p174"/>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Louisiana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pic>
        <p:nvPicPr>
          <p:cNvPr descr="Chart&#10;&#10;Description automatically generated" id="1102" name="Google Shape;1102;p175"/>
          <p:cNvPicPr preferRelativeResize="0"/>
          <p:nvPr/>
        </p:nvPicPr>
        <p:blipFill rotWithShape="1">
          <a:blip r:embed="rId3">
            <a:alphaModFix/>
          </a:blip>
          <a:srcRect b="0" l="0" r="56007" t="0"/>
          <a:stretch/>
        </p:blipFill>
        <p:spPr>
          <a:xfrm>
            <a:off x="5394960" y="-118872"/>
            <a:ext cx="6534697" cy="6857999"/>
          </a:xfrm>
          <a:prstGeom prst="rect">
            <a:avLst/>
          </a:prstGeom>
          <a:noFill/>
          <a:ln>
            <a:noFill/>
          </a:ln>
        </p:spPr>
      </p:pic>
      <p:sp>
        <p:nvSpPr>
          <p:cNvPr id="1103" name="Google Shape;1103;p175"/>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Louisiana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pic>
        <p:nvPicPr>
          <p:cNvPr descr="Text&#10;&#10;Description automatically generated" id="1108" name="Google Shape;1108;p176"/>
          <p:cNvPicPr preferRelativeResize="0"/>
          <p:nvPr/>
        </p:nvPicPr>
        <p:blipFill rotWithShape="1">
          <a:blip r:embed="rId3">
            <a:alphaModFix/>
          </a:blip>
          <a:srcRect b="0" l="0" r="0" t="0"/>
          <a:stretch/>
        </p:blipFill>
        <p:spPr>
          <a:xfrm>
            <a:off x="1737360" y="2286000"/>
            <a:ext cx="8647481" cy="4480561"/>
          </a:xfrm>
          <a:prstGeom prst="rect">
            <a:avLst/>
          </a:prstGeom>
          <a:noFill/>
          <a:ln>
            <a:noFill/>
          </a:ln>
        </p:spPr>
      </p:pic>
      <p:sp>
        <p:nvSpPr>
          <p:cNvPr id="1109" name="Google Shape;1109;p176"/>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Louisiana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77"/>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Maine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Adoption of computer science</a:t>
            </a:r>
            <a:r>
              <a:rPr b="0" lang="en-US"/>
              <a:t> </a:t>
            </a:r>
            <a:r>
              <a:rPr lang="en-US"/>
              <a:t>policies is correlated </a:t>
            </a:r>
            <a:r>
              <a:rPr b="0" lang="en-US"/>
              <a:t>with the percentage of high schools offering computer science</a:t>
            </a:r>
            <a:endParaRPr b="0"/>
          </a:p>
        </p:txBody>
      </p:sp>
      <p:pic>
        <p:nvPicPr>
          <p:cNvPr id="232" name="Google Shape;232;p34"/>
          <p:cNvPicPr preferRelativeResize="0"/>
          <p:nvPr/>
        </p:nvPicPr>
        <p:blipFill rotWithShape="1">
          <a:blip r:embed="rId3">
            <a:alphaModFix/>
          </a:blip>
          <a:srcRect b="0" l="6041" r="0" t="0"/>
          <a:stretch/>
        </p:blipFill>
        <p:spPr>
          <a:xfrm>
            <a:off x="5370300" y="785762"/>
            <a:ext cx="6477126" cy="528647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pic>
        <p:nvPicPr>
          <p:cNvPr descr="Chart&#10;&#10;Description automatically generated" id="1119" name="Google Shape;1119;p178"/>
          <p:cNvPicPr preferRelativeResize="0"/>
          <p:nvPr/>
        </p:nvPicPr>
        <p:blipFill rotWithShape="1">
          <a:blip r:embed="rId3">
            <a:alphaModFix/>
          </a:blip>
          <a:srcRect b="0" l="0" r="8900" t="0"/>
          <a:stretch/>
        </p:blipFill>
        <p:spPr>
          <a:xfrm>
            <a:off x="5303520" y="1371600"/>
            <a:ext cx="6556249" cy="4543967"/>
          </a:xfrm>
          <a:prstGeom prst="rect">
            <a:avLst/>
          </a:prstGeom>
          <a:noFill/>
          <a:ln>
            <a:noFill/>
          </a:ln>
        </p:spPr>
      </p:pic>
      <p:sp>
        <p:nvSpPr>
          <p:cNvPr id="1120" name="Google Shape;1120;p178"/>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Maine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pic>
        <p:nvPicPr>
          <p:cNvPr descr="Diagram&#10;&#10;Description automatically generated" id="1125" name="Google Shape;1125;p179"/>
          <p:cNvPicPr preferRelativeResize="0"/>
          <p:nvPr/>
        </p:nvPicPr>
        <p:blipFill rotWithShape="1">
          <a:blip r:embed="rId3">
            <a:alphaModFix/>
          </a:blip>
          <a:srcRect b="0" l="0" r="8900" t="0"/>
          <a:stretch/>
        </p:blipFill>
        <p:spPr>
          <a:xfrm>
            <a:off x="5303520" y="1371600"/>
            <a:ext cx="6547103" cy="4069080"/>
          </a:xfrm>
          <a:prstGeom prst="rect">
            <a:avLst/>
          </a:prstGeom>
          <a:noFill/>
          <a:ln>
            <a:noFill/>
          </a:ln>
        </p:spPr>
      </p:pic>
      <p:sp>
        <p:nvSpPr>
          <p:cNvPr id="1126" name="Google Shape;1126;p179"/>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Maine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80"/>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Maine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pic>
        <p:nvPicPr>
          <p:cNvPr id="1132" name="Google Shape;1132;p180"/>
          <p:cNvPicPr preferRelativeResize="0"/>
          <p:nvPr/>
        </p:nvPicPr>
        <p:blipFill rotWithShape="1">
          <a:blip r:embed="rId3">
            <a:alphaModFix/>
          </a:blip>
          <a:srcRect b="0" l="0" r="8842" t="0"/>
          <a:stretch/>
        </p:blipFill>
        <p:spPr>
          <a:xfrm>
            <a:off x="5303520" y="1371600"/>
            <a:ext cx="6556249" cy="406908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pic>
        <p:nvPicPr>
          <p:cNvPr descr="Chart, bar chart&#10;&#10;Description automatically generated" id="1137" name="Google Shape;1137;p181"/>
          <p:cNvPicPr preferRelativeResize="0"/>
          <p:nvPr/>
        </p:nvPicPr>
        <p:blipFill rotWithShape="1">
          <a:blip r:embed="rId3">
            <a:alphaModFix/>
          </a:blip>
          <a:srcRect b="0" l="0" r="0" t="0"/>
          <a:stretch/>
        </p:blipFill>
        <p:spPr>
          <a:xfrm>
            <a:off x="5303520" y="1143000"/>
            <a:ext cx="6724680" cy="4663440"/>
          </a:xfrm>
          <a:prstGeom prst="rect">
            <a:avLst/>
          </a:prstGeom>
          <a:noFill/>
          <a:ln>
            <a:noFill/>
          </a:ln>
        </p:spPr>
      </p:pic>
      <p:sp>
        <p:nvSpPr>
          <p:cNvPr id="1138" name="Google Shape;1138;p181"/>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Maine Participation in AP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of Exams </a:t>
            </a:r>
            <a:endParaRPr b="0" sz="2400"/>
          </a:p>
          <a:p>
            <a:pPr indent="0" lvl="0" marL="0" rtl="0" algn="l">
              <a:spcBef>
                <a:spcPts val="0"/>
              </a:spcBef>
              <a:spcAft>
                <a:spcPts val="0"/>
              </a:spcAft>
              <a:buClr>
                <a:schemeClr val="dk1"/>
              </a:buClr>
              <a:buSzPts val="1100"/>
              <a:buFont typeface="Arial"/>
              <a:buNone/>
            </a:pPr>
            <a:r>
              <a:rPr b="0" lang="en-US" sz="2400"/>
              <a:t>by Gender</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pic>
        <p:nvPicPr>
          <p:cNvPr descr="Graphical user interface, text&#10;&#10;Description automatically generated" id="1143" name="Google Shape;1143;p182"/>
          <p:cNvPicPr preferRelativeResize="0"/>
          <p:nvPr/>
        </p:nvPicPr>
        <p:blipFill rotWithShape="1">
          <a:blip r:embed="rId3">
            <a:alphaModFix/>
          </a:blip>
          <a:srcRect b="0" l="8213" r="10465" t="0"/>
          <a:stretch/>
        </p:blipFill>
        <p:spPr>
          <a:xfrm>
            <a:off x="825956" y="2286000"/>
            <a:ext cx="10562777" cy="4343400"/>
          </a:xfrm>
          <a:prstGeom prst="rect">
            <a:avLst/>
          </a:prstGeom>
          <a:noFill/>
          <a:ln>
            <a:noFill/>
          </a:ln>
        </p:spPr>
      </p:pic>
      <p:sp>
        <p:nvSpPr>
          <p:cNvPr id="1144" name="Google Shape;1144;p182"/>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Maine Participation in </a:t>
            </a:r>
            <a:endParaRPr/>
          </a:p>
          <a:p>
            <a:pPr indent="0" lvl="0" marL="0" rtl="0" algn="ctr">
              <a:spcBef>
                <a:spcPts val="0"/>
              </a:spcBef>
              <a:spcAft>
                <a:spcPts val="0"/>
              </a:spcAft>
              <a:buClr>
                <a:schemeClr val="dk1"/>
              </a:buClr>
              <a:buSzPts val="990"/>
              <a:buFont typeface="Arial"/>
              <a:buNone/>
            </a:pPr>
            <a:r>
              <a:rPr lang="en-US"/>
              <a:t>AP Computer Science</a:t>
            </a:r>
            <a:endParaRPr/>
          </a:p>
          <a:p>
            <a:pPr indent="0" lvl="0" marL="0" rtl="0" algn="ctr">
              <a:spcBef>
                <a:spcPts val="0"/>
              </a:spcBef>
              <a:spcAft>
                <a:spcPts val="0"/>
              </a:spcAft>
              <a:buClr>
                <a:schemeClr val="dk1"/>
              </a:buClr>
              <a:buSzPct val="45833"/>
              <a:buFont typeface="Arial"/>
              <a:buNone/>
            </a:pPr>
            <a:r>
              <a:rPr b="0" lang="en-US" sz="2400"/>
              <a:t>Percentage of Exams by Race/Ethnicity</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83"/>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Maryland</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84"/>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Maryland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10;&#10;Description automatically generated" id="1155" name="Google Shape;1155;p184"/>
          <p:cNvPicPr preferRelativeResize="0"/>
          <p:nvPr/>
        </p:nvPicPr>
        <p:blipFill rotWithShape="1">
          <a:blip r:embed="rId3">
            <a:alphaModFix/>
          </a:blip>
          <a:srcRect b="0" l="0" r="8825" t="0"/>
          <a:stretch/>
        </p:blipFill>
        <p:spPr>
          <a:xfrm>
            <a:off x="5303525" y="1524000"/>
            <a:ext cx="6547103" cy="451372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85"/>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Maryland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pic>
        <p:nvPicPr>
          <p:cNvPr descr="A picture containing chart&#10;&#10;Description automatically generated" id="1161" name="Google Shape;1161;p185"/>
          <p:cNvPicPr preferRelativeResize="0"/>
          <p:nvPr/>
        </p:nvPicPr>
        <p:blipFill rotWithShape="1">
          <a:blip r:embed="rId3">
            <a:alphaModFix/>
          </a:blip>
          <a:srcRect b="0" l="0" r="7680" t="0"/>
          <a:stretch/>
        </p:blipFill>
        <p:spPr>
          <a:xfrm>
            <a:off x="5303525" y="1371600"/>
            <a:ext cx="6547103" cy="419325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86"/>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Maryland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pic>
        <p:nvPicPr>
          <p:cNvPr descr="Bar chart&#10;&#10;Description automatically generated with medium confidence" id="1167" name="Google Shape;1167;p186"/>
          <p:cNvPicPr preferRelativeResize="0"/>
          <p:nvPr/>
        </p:nvPicPr>
        <p:blipFill rotWithShape="1">
          <a:blip r:embed="rId3">
            <a:alphaModFix/>
          </a:blip>
          <a:srcRect b="0" l="0" r="7732" t="0"/>
          <a:stretch/>
        </p:blipFill>
        <p:spPr>
          <a:xfrm>
            <a:off x="5303525" y="1469056"/>
            <a:ext cx="6547103" cy="4095794"/>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pic>
        <p:nvPicPr>
          <p:cNvPr descr="Chart&#10;&#10;Description automatically generated" id="1172" name="Google Shape;1172;p187"/>
          <p:cNvPicPr preferRelativeResize="0"/>
          <p:nvPr/>
        </p:nvPicPr>
        <p:blipFill rotWithShape="1">
          <a:blip r:embed="rId3">
            <a:alphaModFix/>
          </a:blip>
          <a:srcRect b="0" l="0" r="54312" t="0"/>
          <a:stretch/>
        </p:blipFill>
        <p:spPr>
          <a:xfrm>
            <a:off x="5394960" y="-118872"/>
            <a:ext cx="6760027" cy="6857999"/>
          </a:xfrm>
          <a:prstGeom prst="rect">
            <a:avLst/>
          </a:prstGeom>
          <a:noFill/>
          <a:ln>
            <a:noFill/>
          </a:ln>
        </p:spPr>
      </p:pic>
      <p:sp>
        <p:nvSpPr>
          <p:cNvPr id="1173" name="Google Shape;1173;p187"/>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Maryland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539413" y="375725"/>
            <a:ext cx="11113200" cy="867600"/>
          </a:xfrm>
          <a:prstGeom prst="rect">
            <a:avLst/>
          </a:prstGeom>
          <a:ln>
            <a:noFill/>
          </a:ln>
        </p:spPr>
        <p:txBody>
          <a:bodyPr anchorCtr="0" anchor="ctr" bIns="45700" lIns="91425" spcFirstLastPara="1" rIns="91425" wrap="square" tIns="45700">
            <a:noAutofit/>
          </a:bodyPr>
          <a:lstStyle/>
          <a:p>
            <a:pPr indent="0" lvl="0" marL="0" rtl="0" algn="ctr">
              <a:spcBef>
                <a:spcPts val="0"/>
              </a:spcBef>
              <a:spcAft>
                <a:spcPts val="0"/>
              </a:spcAft>
              <a:buSzPts val="990"/>
              <a:buNone/>
            </a:pPr>
            <a:r>
              <a:rPr b="1" lang="en-US">
                <a:solidFill>
                  <a:schemeClr val="lt1"/>
                </a:solidFill>
                <a:latin typeface="Montserrat"/>
                <a:ea typeface="Montserrat"/>
                <a:cs typeface="Montserrat"/>
                <a:sym typeface="Montserrat"/>
              </a:rPr>
              <a:t>Nine Policies to Make Computer Science Fundamental</a:t>
            </a:r>
            <a:endParaRPr b="1">
              <a:solidFill>
                <a:schemeClr val="lt1"/>
              </a:solidFill>
              <a:latin typeface="Montserrat"/>
              <a:ea typeface="Montserrat"/>
              <a:cs typeface="Montserrat"/>
              <a:sym typeface="Montserrat"/>
            </a:endParaRPr>
          </a:p>
        </p:txBody>
      </p:sp>
      <p:pic>
        <p:nvPicPr>
          <p:cNvPr id="238" name="Google Shape;238;p35"/>
          <p:cNvPicPr preferRelativeResize="0"/>
          <p:nvPr/>
        </p:nvPicPr>
        <p:blipFill>
          <a:blip r:embed="rId3">
            <a:alphaModFix/>
          </a:blip>
          <a:stretch>
            <a:fillRect/>
          </a:stretch>
        </p:blipFill>
        <p:spPr>
          <a:xfrm>
            <a:off x="856925" y="1920775"/>
            <a:ext cx="10478198" cy="493722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pic>
        <p:nvPicPr>
          <p:cNvPr descr="Chart&#10;&#10;Description automatically generated" id="1178" name="Google Shape;1178;p188"/>
          <p:cNvPicPr preferRelativeResize="0"/>
          <p:nvPr/>
        </p:nvPicPr>
        <p:blipFill rotWithShape="1">
          <a:blip r:embed="rId3">
            <a:alphaModFix/>
          </a:blip>
          <a:srcRect b="0" l="0" r="0" t="0"/>
          <a:stretch/>
        </p:blipFill>
        <p:spPr>
          <a:xfrm>
            <a:off x="1737360" y="2286000"/>
            <a:ext cx="8714690" cy="4480559"/>
          </a:xfrm>
          <a:prstGeom prst="rect">
            <a:avLst/>
          </a:prstGeom>
          <a:noFill/>
          <a:ln>
            <a:noFill/>
          </a:ln>
        </p:spPr>
      </p:pic>
      <p:sp>
        <p:nvSpPr>
          <p:cNvPr id="1179" name="Google Shape;1179;p188"/>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Maryland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89"/>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Massachusetts</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pic>
        <p:nvPicPr>
          <p:cNvPr descr="A picture containing graphical user interface&#10;&#10;Description automatically generated" id="1189" name="Google Shape;1189;p190"/>
          <p:cNvPicPr preferRelativeResize="0"/>
          <p:nvPr/>
        </p:nvPicPr>
        <p:blipFill rotWithShape="1">
          <a:blip r:embed="rId3">
            <a:alphaModFix/>
          </a:blip>
          <a:srcRect b="0" l="0" r="8900" t="0"/>
          <a:stretch/>
        </p:blipFill>
        <p:spPr>
          <a:xfrm>
            <a:off x="5303520" y="1371600"/>
            <a:ext cx="6556249" cy="4520770"/>
          </a:xfrm>
          <a:prstGeom prst="rect">
            <a:avLst/>
          </a:prstGeom>
          <a:noFill/>
          <a:ln>
            <a:noFill/>
          </a:ln>
        </p:spPr>
      </p:pic>
      <p:sp>
        <p:nvSpPr>
          <p:cNvPr id="1190" name="Google Shape;1190;p190"/>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Massachusetts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pic>
        <p:nvPicPr>
          <p:cNvPr descr="A picture containing chart&#10;&#10;Description automatically generated" id="1195" name="Google Shape;1195;p191"/>
          <p:cNvPicPr preferRelativeResize="0"/>
          <p:nvPr/>
        </p:nvPicPr>
        <p:blipFill rotWithShape="1">
          <a:blip r:embed="rId3">
            <a:alphaModFix/>
          </a:blip>
          <a:srcRect b="0" l="0" r="8842" t="0"/>
          <a:stretch/>
        </p:blipFill>
        <p:spPr>
          <a:xfrm>
            <a:off x="5303520" y="1371600"/>
            <a:ext cx="6556249" cy="4069080"/>
          </a:xfrm>
          <a:prstGeom prst="rect">
            <a:avLst/>
          </a:prstGeom>
          <a:noFill/>
          <a:ln>
            <a:noFill/>
          </a:ln>
        </p:spPr>
      </p:pic>
      <p:sp>
        <p:nvSpPr>
          <p:cNvPr id="1196" name="Google Shape;1196;p191"/>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Massachusetts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pic>
        <p:nvPicPr>
          <p:cNvPr descr="Graphical user interface&#10;&#10;Description automatically generated" id="1201" name="Google Shape;1201;p192"/>
          <p:cNvPicPr preferRelativeResize="0"/>
          <p:nvPr/>
        </p:nvPicPr>
        <p:blipFill rotWithShape="1">
          <a:blip r:embed="rId3">
            <a:alphaModFix/>
          </a:blip>
          <a:srcRect b="0" l="0" r="55781" t="0"/>
          <a:stretch/>
        </p:blipFill>
        <p:spPr>
          <a:xfrm>
            <a:off x="5486400" y="-457200"/>
            <a:ext cx="6990635" cy="7315201"/>
          </a:xfrm>
          <a:prstGeom prst="rect">
            <a:avLst/>
          </a:prstGeom>
          <a:noFill/>
          <a:ln>
            <a:noFill/>
          </a:ln>
        </p:spPr>
      </p:pic>
      <p:sp>
        <p:nvSpPr>
          <p:cNvPr id="1202" name="Google Shape;1202;p192"/>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Massachusetts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pic>
        <p:nvPicPr>
          <p:cNvPr descr="Graphical user interface, text&#10;&#10;Description automatically generated" id="1207" name="Google Shape;1207;p193"/>
          <p:cNvPicPr preferRelativeResize="0"/>
          <p:nvPr/>
        </p:nvPicPr>
        <p:blipFill rotWithShape="1">
          <a:blip r:embed="rId3">
            <a:alphaModFix/>
          </a:blip>
          <a:srcRect b="0" l="0" r="0" t="0"/>
          <a:stretch/>
        </p:blipFill>
        <p:spPr>
          <a:xfrm>
            <a:off x="1737360" y="2286000"/>
            <a:ext cx="8647481" cy="4480561"/>
          </a:xfrm>
          <a:prstGeom prst="rect">
            <a:avLst/>
          </a:prstGeom>
          <a:noFill/>
          <a:ln>
            <a:noFill/>
          </a:ln>
        </p:spPr>
      </p:pic>
      <p:sp>
        <p:nvSpPr>
          <p:cNvPr id="1208" name="Google Shape;1208;p193"/>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Massachusetts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94"/>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Michigan</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95"/>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Michigan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Bar chart&#10;&#10;Description automatically generated" id="1219" name="Google Shape;1219;p195"/>
          <p:cNvPicPr preferRelativeResize="0"/>
          <p:nvPr/>
        </p:nvPicPr>
        <p:blipFill rotWithShape="1">
          <a:blip r:embed="rId3">
            <a:alphaModFix/>
          </a:blip>
          <a:srcRect b="0" l="0" r="16261" t="0"/>
          <a:stretch/>
        </p:blipFill>
        <p:spPr>
          <a:xfrm>
            <a:off x="5303520" y="1371600"/>
            <a:ext cx="6574536" cy="451982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pic>
        <p:nvPicPr>
          <p:cNvPr descr="A picture containing graphical user interface&#10;&#10;Description automatically generated" id="1224" name="Google Shape;1224;p196"/>
          <p:cNvPicPr preferRelativeResize="0"/>
          <p:nvPr/>
        </p:nvPicPr>
        <p:blipFill rotWithShape="1">
          <a:blip r:embed="rId3">
            <a:alphaModFix/>
          </a:blip>
          <a:srcRect b="0" l="0" r="8842" t="0"/>
          <a:stretch/>
        </p:blipFill>
        <p:spPr>
          <a:xfrm>
            <a:off x="5303520" y="1371600"/>
            <a:ext cx="6556249" cy="4069080"/>
          </a:xfrm>
          <a:prstGeom prst="rect">
            <a:avLst/>
          </a:prstGeom>
          <a:noFill/>
          <a:ln>
            <a:noFill/>
          </a:ln>
        </p:spPr>
      </p:pic>
      <p:sp>
        <p:nvSpPr>
          <p:cNvPr id="1225" name="Google Shape;1225;p196"/>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Michigan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pic>
        <p:nvPicPr>
          <p:cNvPr descr="Chart, bar chart&#10;&#10;Description automatically generated" id="1230" name="Google Shape;1230;p197"/>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231" name="Google Shape;1231;p197"/>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Michigan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539413" y="375725"/>
            <a:ext cx="11113200" cy="867600"/>
          </a:xfrm>
          <a:prstGeom prst="rect">
            <a:avLst/>
          </a:prstGeom>
          <a:ln>
            <a:noFill/>
          </a:ln>
        </p:spPr>
        <p:txBody>
          <a:bodyPr anchorCtr="0" anchor="ctr" bIns="45700" lIns="91425" spcFirstLastPara="1" rIns="91425" wrap="square" tIns="45700">
            <a:normAutofit/>
          </a:bodyPr>
          <a:lstStyle/>
          <a:p>
            <a:pPr indent="0" lvl="0" marL="0" rtl="0" algn="ctr">
              <a:spcBef>
                <a:spcPts val="0"/>
              </a:spcBef>
              <a:spcAft>
                <a:spcPts val="0"/>
              </a:spcAft>
              <a:buNone/>
            </a:pPr>
            <a:r>
              <a:rPr b="1" lang="en-US">
                <a:solidFill>
                  <a:schemeClr val="lt1"/>
                </a:solidFill>
                <a:latin typeface="Montserrat"/>
                <a:ea typeface="Montserrat"/>
                <a:cs typeface="Montserrat"/>
                <a:sym typeface="Montserrat"/>
              </a:rPr>
              <a:t>Policy Highlights</a:t>
            </a:r>
            <a:endParaRPr b="1">
              <a:solidFill>
                <a:schemeClr val="lt1"/>
              </a:solidFill>
              <a:latin typeface="Montserrat"/>
              <a:ea typeface="Montserrat"/>
              <a:cs typeface="Montserrat"/>
              <a:sym typeface="Montserrat"/>
            </a:endParaRPr>
          </a:p>
        </p:txBody>
      </p:sp>
      <p:sp>
        <p:nvSpPr>
          <p:cNvPr id="244" name="Google Shape;244;p36"/>
          <p:cNvSpPr txBox="1"/>
          <p:nvPr>
            <p:ph idx="4294967295" type="body"/>
          </p:nvPr>
        </p:nvSpPr>
        <p:spPr>
          <a:xfrm>
            <a:off x="475225" y="2062800"/>
            <a:ext cx="11241600" cy="4649100"/>
          </a:xfrm>
          <a:prstGeom prst="rect">
            <a:avLst/>
          </a:prstGeom>
        </p:spPr>
        <p:txBody>
          <a:bodyPr anchorCtr="0" anchor="ctr" bIns="45700" lIns="91425" spcFirstLastPara="1" rIns="91425" wrap="square" tIns="45700">
            <a:normAutofit fontScale="85000"/>
          </a:bodyPr>
          <a:lstStyle/>
          <a:p>
            <a:pPr indent="-401320" lvl="0" marL="457200" rtl="0" algn="l">
              <a:lnSpc>
                <a:spcPct val="100000"/>
              </a:lnSpc>
              <a:spcBef>
                <a:spcPts val="1500"/>
              </a:spcBef>
              <a:spcAft>
                <a:spcPts val="0"/>
              </a:spcAft>
              <a:buSzPct val="100000"/>
              <a:buFont typeface="Montserrat"/>
              <a:buChar char="•"/>
            </a:pPr>
            <a:r>
              <a:rPr lang="en-US" sz="3200">
                <a:latin typeface="Montserrat"/>
                <a:ea typeface="Montserrat"/>
                <a:cs typeface="Montserrat"/>
                <a:sym typeface="Montserrat"/>
              </a:rPr>
              <a:t>31 states adopted 50 computer science education policies</a:t>
            </a:r>
            <a:endParaRPr sz="3200">
              <a:latin typeface="Montserrat"/>
              <a:ea typeface="Montserrat"/>
              <a:cs typeface="Montserrat"/>
              <a:sym typeface="Montserrat"/>
            </a:endParaRPr>
          </a:p>
          <a:p>
            <a:pPr indent="-401320" lvl="0" marL="457200" rtl="0" algn="l">
              <a:lnSpc>
                <a:spcPct val="100000"/>
              </a:lnSpc>
              <a:spcBef>
                <a:spcPts val="1500"/>
              </a:spcBef>
              <a:spcAft>
                <a:spcPts val="0"/>
              </a:spcAft>
              <a:buSzPct val="100000"/>
              <a:buFont typeface="Montserrat"/>
              <a:buChar char="•"/>
            </a:pPr>
            <a:r>
              <a:rPr lang="en-US" sz="3200">
                <a:latin typeface="Montserrat"/>
                <a:ea typeface="Montserrat"/>
                <a:cs typeface="Montserrat"/>
                <a:sym typeface="Montserrat"/>
              </a:rPr>
              <a:t>All 50 states + DC now allow computer science to count towards a graduation requirement</a:t>
            </a:r>
            <a:endParaRPr sz="3200">
              <a:latin typeface="Montserrat"/>
              <a:ea typeface="Montserrat"/>
              <a:cs typeface="Montserrat"/>
              <a:sym typeface="Montserrat"/>
            </a:endParaRPr>
          </a:p>
          <a:p>
            <a:pPr indent="-401319" lvl="1" marL="914400" rtl="0" algn="l">
              <a:lnSpc>
                <a:spcPct val="100000"/>
              </a:lnSpc>
              <a:spcBef>
                <a:spcPts val="1500"/>
              </a:spcBef>
              <a:spcAft>
                <a:spcPts val="0"/>
              </a:spcAft>
              <a:buSzPct val="100000"/>
              <a:buFont typeface="Montserrat"/>
              <a:buChar char="•"/>
            </a:pPr>
            <a:r>
              <a:rPr lang="en-US" sz="3200">
                <a:latin typeface="Montserrat"/>
                <a:ea typeface="Montserrat"/>
                <a:cs typeface="Montserrat"/>
                <a:sym typeface="Montserrat"/>
              </a:rPr>
              <a:t>Three states have a high school graduation requirement in computer science (AR, NV, SC)</a:t>
            </a:r>
            <a:endParaRPr sz="3200">
              <a:latin typeface="Montserrat"/>
              <a:ea typeface="Montserrat"/>
              <a:cs typeface="Montserrat"/>
              <a:sym typeface="Montserrat"/>
            </a:endParaRPr>
          </a:p>
          <a:p>
            <a:pPr indent="-401320" lvl="0" marL="457200" rtl="0" algn="l">
              <a:lnSpc>
                <a:spcPct val="100000"/>
              </a:lnSpc>
              <a:spcBef>
                <a:spcPts val="1500"/>
              </a:spcBef>
              <a:spcAft>
                <a:spcPts val="0"/>
              </a:spcAft>
              <a:buSzPct val="100000"/>
              <a:buFont typeface="Montserrat"/>
              <a:buChar char="•"/>
            </a:pPr>
            <a:r>
              <a:rPr lang="en-US" sz="3200">
                <a:latin typeface="Montserrat"/>
                <a:ea typeface="Montserrat"/>
                <a:cs typeface="Montserrat"/>
                <a:sym typeface="Montserrat"/>
              </a:rPr>
              <a:t>AL, AR, ID, IN, MD, NV adopted all nine policies</a:t>
            </a:r>
            <a:endParaRPr sz="3200">
              <a:latin typeface="Montserrat"/>
              <a:ea typeface="Montserrat"/>
              <a:cs typeface="Montserrat"/>
              <a:sym typeface="Montserrat"/>
            </a:endParaRPr>
          </a:p>
          <a:p>
            <a:pPr indent="-401320" lvl="0" marL="457200" rtl="0" algn="l">
              <a:lnSpc>
                <a:spcPct val="100000"/>
              </a:lnSpc>
              <a:spcBef>
                <a:spcPts val="1500"/>
              </a:spcBef>
              <a:spcAft>
                <a:spcPts val="0"/>
              </a:spcAft>
              <a:buSzPct val="100000"/>
              <a:buFont typeface="Montserrat"/>
              <a:buChar char="•"/>
            </a:pPr>
            <a:r>
              <a:rPr lang="en-US" sz="3200">
                <a:latin typeface="Montserrat"/>
                <a:ea typeface="Montserrat"/>
                <a:cs typeface="Montserrat"/>
                <a:sym typeface="Montserrat"/>
              </a:rPr>
              <a:t>More than $65M was allocated for FY 2022 across 21 states</a:t>
            </a:r>
            <a:endParaRPr sz="3200">
              <a:latin typeface="Montserrat"/>
              <a:ea typeface="Montserrat"/>
              <a:cs typeface="Montserrat"/>
              <a:sym typeface="Montserrat"/>
            </a:endParaRPr>
          </a:p>
          <a:p>
            <a:pPr indent="-401320" lvl="0" marL="457200" rtl="0" algn="l">
              <a:lnSpc>
                <a:spcPct val="100000"/>
              </a:lnSpc>
              <a:spcBef>
                <a:spcPts val="1500"/>
              </a:spcBef>
              <a:spcAft>
                <a:spcPts val="1500"/>
              </a:spcAft>
              <a:buSzPct val="100000"/>
              <a:buFont typeface="Montserrat"/>
              <a:buChar char="•"/>
            </a:pPr>
            <a:r>
              <a:rPr lang="en-US" sz="3200">
                <a:latin typeface="Montserrat"/>
                <a:ea typeface="Montserrat"/>
                <a:cs typeface="Montserrat"/>
                <a:sym typeface="Montserrat"/>
              </a:rPr>
              <a:t>23 states require all high schools to offer computer science</a:t>
            </a:r>
            <a:endParaRPr sz="3200">
              <a:latin typeface="Montserrat"/>
              <a:ea typeface="Montserrat"/>
              <a:cs typeface="Montserrat"/>
              <a:sym typeface="Montserrat"/>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pic>
        <p:nvPicPr>
          <p:cNvPr descr="Chart, bar chart&#10;&#10;Description automatically generated" id="1236" name="Google Shape;1236;p198"/>
          <p:cNvPicPr preferRelativeResize="0"/>
          <p:nvPr/>
        </p:nvPicPr>
        <p:blipFill rotWithShape="1">
          <a:blip r:embed="rId3">
            <a:alphaModFix/>
          </a:blip>
          <a:srcRect b="0" l="0" r="0" t="0"/>
          <a:stretch/>
        </p:blipFill>
        <p:spPr>
          <a:xfrm>
            <a:off x="5303520" y="1143000"/>
            <a:ext cx="6610810" cy="4663440"/>
          </a:xfrm>
          <a:prstGeom prst="rect">
            <a:avLst/>
          </a:prstGeom>
          <a:noFill/>
          <a:ln>
            <a:noFill/>
          </a:ln>
        </p:spPr>
      </p:pic>
      <p:sp>
        <p:nvSpPr>
          <p:cNvPr id="1237" name="Google Shape;1237;p198"/>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Michigan Participation in AP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of Exams </a:t>
            </a:r>
            <a:endParaRPr b="0" sz="2400"/>
          </a:p>
          <a:p>
            <a:pPr indent="0" lvl="0" marL="0" rtl="0" algn="l">
              <a:spcBef>
                <a:spcPts val="0"/>
              </a:spcBef>
              <a:spcAft>
                <a:spcPts val="0"/>
              </a:spcAft>
              <a:buClr>
                <a:schemeClr val="dk1"/>
              </a:buClr>
              <a:buSzPts val="1100"/>
              <a:buFont typeface="Arial"/>
              <a:buNone/>
            </a:pPr>
            <a:r>
              <a:rPr b="0" lang="en-US" sz="2400"/>
              <a:t>by Gender</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pic>
        <p:nvPicPr>
          <p:cNvPr descr="Graphical user interface, text&#10;&#10;Description automatically generated" id="1242" name="Google Shape;1242;p199"/>
          <p:cNvPicPr preferRelativeResize="0"/>
          <p:nvPr/>
        </p:nvPicPr>
        <p:blipFill rotWithShape="1">
          <a:blip r:embed="rId3">
            <a:alphaModFix/>
          </a:blip>
          <a:srcRect b="0" l="8936" r="11197" t="0"/>
          <a:stretch/>
        </p:blipFill>
        <p:spPr>
          <a:xfrm>
            <a:off x="822960" y="2286000"/>
            <a:ext cx="10536425" cy="4343399"/>
          </a:xfrm>
          <a:prstGeom prst="rect">
            <a:avLst/>
          </a:prstGeom>
          <a:noFill/>
          <a:ln>
            <a:noFill/>
          </a:ln>
        </p:spPr>
      </p:pic>
      <p:sp>
        <p:nvSpPr>
          <p:cNvPr id="1243" name="Google Shape;1243;p199"/>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Michigan </a:t>
            </a:r>
            <a:r>
              <a:rPr lang="en-US"/>
              <a:t>Participation in </a:t>
            </a:r>
            <a:endParaRPr/>
          </a:p>
          <a:p>
            <a:pPr indent="0" lvl="0" marL="0" rtl="0" algn="ctr">
              <a:spcBef>
                <a:spcPts val="0"/>
              </a:spcBef>
              <a:spcAft>
                <a:spcPts val="0"/>
              </a:spcAft>
              <a:buClr>
                <a:schemeClr val="dk1"/>
              </a:buClr>
              <a:buSzPts val="990"/>
              <a:buFont typeface="Arial"/>
              <a:buNone/>
            </a:pPr>
            <a:r>
              <a:rPr lang="en-US"/>
              <a:t>AP Computer Science</a:t>
            </a:r>
            <a:endParaRPr/>
          </a:p>
          <a:p>
            <a:pPr indent="0" lvl="0" marL="0" rtl="0" algn="ctr">
              <a:spcBef>
                <a:spcPts val="0"/>
              </a:spcBef>
              <a:spcAft>
                <a:spcPts val="0"/>
              </a:spcAft>
              <a:buClr>
                <a:schemeClr val="dk1"/>
              </a:buClr>
              <a:buSzPct val="45833"/>
              <a:buFont typeface="Arial"/>
              <a:buNone/>
            </a:pPr>
            <a:r>
              <a:rPr b="0" lang="en-US" sz="2400"/>
              <a:t>Percentage of Exams by Race/Ethnicity</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00"/>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Minnesota</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01"/>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Minnesota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10;&#10;Description automatically generated" id="1254" name="Google Shape;1254;p201"/>
          <p:cNvPicPr preferRelativeResize="0"/>
          <p:nvPr/>
        </p:nvPicPr>
        <p:blipFill rotWithShape="1">
          <a:blip r:embed="rId3">
            <a:alphaModFix/>
          </a:blip>
          <a:srcRect b="0" l="0" r="8941" t="0"/>
          <a:stretch/>
        </p:blipFill>
        <p:spPr>
          <a:xfrm>
            <a:off x="5303520" y="1371600"/>
            <a:ext cx="6547103" cy="4523092"/>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pic>
        <p:nvPicPr>
          <p:cNvPr descr="Graphical user interface, application&#10;&#10;Description automatically generated" id="1259" name="Google Shape;1259;p202"/>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260" name="Google Shape;1260;p202"/>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Minnesota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pic>
        <p:nvPicPr>
          <p:cNvPr descr="A picture containing chart&#10;&#10;Description automatically generated" id="1265" name="Google Shape;1265;p203"/>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266" name="Google Shape;1266;p203"/>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Minnesota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pic>
        <p:nvPicPr>
          <p:cNvPr descr="Chart, bar chart&#10;&#10;Description automatically generated" id="1271" name="Google Shape;1271;p204"/>
          <p:cNvPicPr preferRelativeResize="0"/>
          <p:nvPr/>
        </p:nvPicPr>
        <p:blipFill rotWithShape="1">
          <a:blip r:embed="rId3">
            <a:alphaModFix/>
          </a:blip>
          <a:srcRect b="0" l="0" r="0" t="0"/>
          <a:stretch/>
        </p:blipFill>
        <p:spPr>
          <a:xfrm>
            <a:off x="5303520" y="1143000"/>
            <a:ext cx="6650066" cy="4663440"/>
          </a:xfrm>
          <a:prstGeom prst="rect">
            <a:avLst/>
          </a:prstGeom>
          <a:noFill/>
          <a:ln>
            <a:noFill/>
          </a:ln>
        </p:spPr>
      </p:pic>
      <p:sp>
        <p:nvSpPr>
          <p:cNvPr id="1272" name="Google Shape;1272;p204"/>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Minnesota Participation in AP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of Exams </a:t>
            </a:r>
            <a:endParaRPr b="0" sz="2400"/>
          </a:p>
          <a:p>
            <a:pPr indent="0" lvl="0" marL="0" rtl="0" algn="l">
              <a:spcBef>
                <a:spcPts val="0"/>
              </a:spcBef>
              <a:spcAft>
                <a:spcPts val="0"/>
              </a:spcAft>
              <a:buClr>
                <a:schemeClr val="dk1"/>
              </a:buClr>
              <a:buSzPts val="1100"/>
              <a:buFont typeface="Arial"/>
              <a:buNone/>
            </a:pPr>
            <a:r>
              <a:rPr b="0" lang="en-US" sz="2400"/>
              <a:t>by Gender</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pic>
        <p:nvPicPr>
          <p:cNvPr descr="Graphical user interface, text&#10;&#10;Description automatically generated" id="1277" name="Google Shape;1277;p205"/>
          <p:cNvPicPr preferRelativeResize="0"/>
          <p:nvPr/>
        </p:nvPicPr>
        <p:blipFill rotWithShape="1">
          <a:blip r:embed="rId3">
            <a:alphaModFix/>
          </a:blip>
          <a:srcRect b="0" l="8696" r="10710" t="0"/>
          <a:stretch/>
        </p:blipFill>
        <p:spPr>
          <a:xfrm>
            <a:off x="822960" y="2286000"/>
            <a:ext cx="10627466" cy="4343399"/>
          </a:xfrm>
          <a:prstGeom prst="rect">
            <a:avLst/>
          </a:prstGeom>
          <a:noFill/>
          <a:ln>
            <a:noFill/>
          </a:ln>
        </p:spPr>
      </p:pic>
      <p:sp>
        <p:nvSpPr>
          <p:cNvPr id="1278" name="Google Shape;1278;p205"/>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Minnesota </a:t>
            </a:r>
            <a:r>
              <a:rPr lang="en-US"/>
              <a:t>Participation in </a:t>
            </a:r>
            <a:endParaRPr/>
          </a:p>
          <a:p>
            <a:pPr indent="0" lvl="0" marL="0" rtl="0" algn="ctr">
              <a:spcBef>
                <a:spcPts val="0"/>
              </a:spcBef>
              <a:spcAft>
                <a:spcPts val="0"/>
              </a:spcAft>
              <a:buClr>
                <a:schemeClr val="dk1"/>
              </a:buClr>
              <a:buSzPts val="990"/>
              <a:buFont typeface="Arial"/>
              <a:buNone/>
            </a:pPr>
            <a:r>
              <a:rPr lang="en-US"/>
              <a:t>AP Computer Science</a:t>
            </a:r>
            <a:endParaRPr/>
          </a:p>
          <a:p>
            <a:pPr indent="0" lvl="0" marL="0" rtl="0" algn="ctr">
              <a:spcBef>
                <a:spcPts val="0"/>
              </a:spcBef>
              <a:spcAft>
                <a:spcPts val="0"/>
              </a:spcAft>
              <a:buClr>
                <a:schemeClr val="dk1"/>
              </a:buClr>
              <a:buSzPct val="45833"/>
              <a:buFont typeface="Arial"/>
              <a:buNone/>
            </a:pPr>
            <a:r>
              <a:rPr b="0" lang="en-US" sz="2400"/>
              <a:t>Percentage of Exams by Race/Ethnicity</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206"/>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Mississippi</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pic>
        <p:nvPicPr>
          <p:cNvPr descr="A picture containing graphical user interface&#10;&#10;Description automatically generated" id="1288" name="Google Shape;1288;p207"/>
          <p:cNvPicPr preferRelativeResize="0"/>
          <p:nvPr/>
        </p:nvPicPr>
        <p:blipFill rotWithShape="1">
          <a:blip r:embed="rId3">
            <a:alphaModFix/>
          </a:blip>
          <a:srcRect b="0" l="0" r="8900" t="0"/>
          <a:stretch/>
        </p:blipFill>
        <p:spPr>
          <a:xfrm>
            <a:off x="5303520" y="1371600"/>
            <a:ext cx="6547103" cy="4515026"/>
          </a:xfrm>
          <a:prstGeom prst="rect">
            <a:avLst/>
          </a:prstGeom>
          <a:noFill/>
          <a:ln>
            <a:noFill/>
          </a:ln>
        </p:spPr>
      </p:pic>
      <p:sp>
        <p:nvSpPr>
          <p:cNvPr id="1289" name="Google Shape;1289;p207"/>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Mississippi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384048" y="671133"/>
            <a:ext cx="4136700" cy="5450100"/>
          </a:xfrm>
          <a:prstGeom prst="rect">
            <a:avLst/>
          </a:prstGeom>
          <a:ln>
            <a:noFill/>
          </a:ln>
        </p:spPr>
        <p:txBody>
          <a:bodyPr anchorCtr="0" anchor="ctr" bIns="45700" lIns="91425" spcFirstLastPara="1" rIns="91425" wrap="square" tIns="45700">
            <a:normAutofit/>
          </a:bodyPr>
          <a:lstStyle/>
          <a:p>
            <a:pPr indent="0" lvl="0" marL="0" rtl="0" algn="l">
              <a:spcBef>
                <a:spcPts val="0"/>
              </a:spcBef>
              <a:spcAft>
                <a:spcPts val="0"/>
              </a:spcAft>
              <a:buNone/>
            </a:pPr>
            <a:r>
              <a:rPr b="1" lang="en-US">
                <a:solidFill>
                  <a:schemeClr val="lt1"/>
                </a:solidFill>
                <a:latin typeface="Montserrat"/>
                <a:ea typeface="Montserrat"/>
                <a:cs typeface="Montserrat"/>
                <a:sym typeface="Montserrat"/>
              </a:rPr>
              <a:t>Policies Adopted by State</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p>
          <a:p>
            <a:pPr indent="0" lvl="0" marL="0" rtl="0" algn="l">
              <a:spcBef>
                <a:spcPts val="0"/>
              </a:spcBef>
              <a:spcAft>
                <a:spcPts val="0"/>
              </a:spcAft>
              <a:buNone/>
            </a:pPr>
            <a:r>
              <a:rPr b="0" lang="en-US" sz="2400"/>
              <a:t>Based on the nine policies to make CS fundamental</a:t>
            </a:r>
            <a:endParaRPr b="0" sz="2400"/>
          </a:p>
        </p:txBody>
      </p:sp>
      <p:pic>
        <p:nvPicPr>
          <p:cNvPr id="250" name="Google Shape;250;p37"/>
          <p:cNvPicPr preferRelativeResize="0"/>
          <p:nvPr/>
        </p:nvPicPr>
        <p:blipFill>
          <a:blip r:embed="rId3">
            <a:alphaModFix/>
          </a:blip>
          <a:stretch>
            <a:fillRect/>
          </a:stretch>
        </p:blipFill>
        <p:spPr>
          <a:xfrm>
            <a:off x="5230368" y="1097280"/>
            <a:ext cx="6876288" cy="4675876"/>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pic>
        <p:nvPicPr>
          <p:cNvPr descr="Chart, bar chart&#10;&#10;Description automatically generated" id="1294" name="Google Shape;1294;p208"/>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295" name="Google Shape;1295;p208"/>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Mississippi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pic>
        <p:nvPicPr>
          <p:cNvPr descr="Chart&#10;&#10;Description automatically generated with medium confidence" id="1300" name="Google Shape;1300;p209"/>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301" name="Google Shape;1301;p209"/>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Mississippi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pic>
        <p:nvPicPr>
          <p:cNvPr descr="Graphical user interface, application&#10;&#10;Description automatically generated" id="1306" name="Google Shape;1306;p210"/>
          <p:cNvPicPr preferRelativeResize="0"/>
          <p:nvPr/>
        </p:nvPicPr>
        <p:blipFill rotWithShape="1">
          <a:blip r:embed="rId3">
            <a:alphaModFix/>
          </a:blip>
          <a:srcRect b="0" l="0" r="56076" t="0"/>
          <a:stretch/>
        </p:blipFill>
        <p:spPr>
          <a:xfrm>
            <a:off x="5486400" y="-457200"/>
            <a:ext cx="7237652" cy="7315200"/>
          </a:xfrm>
          <a:prstGeom prst="rect">
            <a:avLst/>
          </a:prstGeom>
          <a:noFill/>
          <a:ln>
            <a:noFill/>
          </a:ln>
        </p:spPr>
      </p:pic>
      <p:sp>
        <p:nvSpPr>
          <p:cNvPr id="1307" name="Google Shape;1307;p210"/>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Mississippi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pic>
        <p:nvPicPr>
          <p:cNvPr descr="Graphical user interface, text&#10;&#10;Description automatically generated with medium confidence" id="1312" name="Google Shape;1312;p211"/>
          <p:cNvPicPr preferRelativeResize="0"/>
          <p:nvPr/>
        </p:nvPicPr>
        <p:blipFill rotWithShape="1">
          <a:blip r:embed="rId3">
            <a:alphaModFix/>
          </a:blip>
          <a:srcRect b="0" l="0" r="0" t="0"/>
          <a:stretch/>
        </p:blipFill>
        <p:spPr>
          <a:xfrm>
            <a:off x="1737360" y="2286000"/>
            <a:ext cx="8616462" cy="4480561"/>
          </a:xfrm>
          <a:prstGeom prst="rect">
            <a:avLst/>
          </a:prstGeom>
          <a:noFill/>
          <a:ln>
            <a:noFill/>
          </a:ln>
        </p:spPr>
      </p:pic>
      <p:sp>
        <p:nvSpPr>
          <p:cNvPr id="1313" name="Google Shape;1313;p211"/>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Mississippi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212"/>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Missouri</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13"/>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Missouri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10;&#10;Description automatically generated" id="1324" name="Google Shape;1324;p213"/>
          <p:cNvPicPr preferRelativeResize="0"/>
          <p:nvPr/>
        </p:nvPicPr>
        <p:blipFill rotWithShape="1">
          <a:blip r:embed="rId3">
            <a:alphaModFix/>
          </a:blip>
          <a:srcRect b="0" l="0" r="8941" t="0"/>
          <a:stretch/>
        </p:blipFill>
        <p:spPr>
          <a:xfrm>
            <a:off x="5303525" y="1363575"/>
            <a:ext cx="6547103" cy="4523093"/>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pic>
        <p:nvPicPr>
          <p:cNvPr descr="A picture containing chart&#10;&#10;Description automatically generated" id="1329" name="Google Shape;1329;p214"/>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330" name="Google Shape;1330;p214"/>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Missouri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descr="Chart&#10;&#10;Description automatically generated" id="1335" name="Google Shape;1335;p215"/>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336" name="Google Shape;1336;p215"/>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Missouri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pic>
        <p:nvPicPr>
          <p:cNvPr descr="Graphical user interface&#10;&#10;Description automatically generated" id="1341" name="Google Shape;1341;p216"/>
          <p:cNvPicPr preferRelativeResize="0"/>
          <p:nvPr/>
        </p:nvPicPr>
        <p:blipFill rotWithShape="1">
          <a:blip r:embed="rId3">
            <a:alphaModFix/>
          </a:blip>
          <a:srcRect b="0" l="0" r="54879" t="0"/>
          <a:stretch/>
        </p:blipFill>
        <p:spPr>
          <a:xfrm>
            <a:off x="5486400" y="-457200"/>
            <a:ext cx="7140436" cy="7315201"/>
          </a:xfrm>
          <a:prstGeom prst="rect">
            <a:avLst/>
          </a:prstGeom>
          <a:noFill/>
          <a:ln>
            <a:noFill/>
          </a:ln>
        </p:spPr>
      </p:pic>
      <p:sp>
        <p:nvSpPr>
          <p:cNvPr id="1342" name="Google Shape;1342;p216"/>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Missouri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pic>
        <p:nvPicPr>
          <p:cNvPr descr="Graphical user interface, text&#10;&#10;Description automatically generated" id="1347" name="Google Shape;1347;p217"/>
          <p:cNvPicPr preferRelativeResize="0"/>
          <p:nvPr/>
        </p:nvPicPr>
        <p:blipFill rotWithShape="1">
          <a:blip r:embed="rId3">
            <a:alphaModFix/>
          </a:blip>
          <a:srcRect b="0" l="0" r="0" t="0"/>
          <a:stretch/>
        </p:blipFill>
        <p:spPr>
          <a:xfrm>
            <a:off x="1737360" y="2286000"/>
            <a:ext cx="8647481" cy="4480561"/>
          </a:xfrm>
          <a:prstGeom prst="rect">
            <a:avLst/>
          </a:prstGeom>
          <a:noFill/>
          <a:ln>
            <a:noFill/>
          </a:ln>
        </p:spPr>
      </p:pic>
      <p:sp>
        <p:nvSpPr>
          <p:cNvPr id="1348" name="Google Shape;1348;p217"/>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Missouri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539400" y="374904"/>
            <a:ext cx="11113200" cy="867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Thank you for your support of computer science education</a:t>
            </a:r>
            <a:endParaRPr/>
          </a:p>
        </p:txBody>
      </p:sp>
      <p:grpSp>
        <p:nvGrpSpPr>
          <p:cNvPr id="124" name="Google Shape;124;p20"/>
          <p:cNvGrpSpPr/>
          <p:nvPr/>
        </p:nvGrpSpPr>
        <p:grpSpPr>
          <a:xfrm>
            <a:off x="801518" y="2196861"/>
            <a:ext cx="10589016" cy="1107946"/>
            <a:chOff x="1012117" y="2359620"/>
            <a:chExt cx="10745360" cy="1124305"/>
          </a:xfrm>
        </p:grpSpPr>
        <p:pic>
          <p:nvPicPr>
            <p:cNvPr id="125" name="Google Shape;125;p20"/>
            <p:cNvPicPr preferRelativeResize="0"/>
            <p:nvPr/>
          </p:nvPicPr>
          <p:blipFill>
            <a:blip r:embed="rId3">
              <a:alphaModFix/>
            </a:blip>
            <a:stretch>
              <a:fillRect/>
            </a:stretch>
          </p:blipFill>
          <p:spPr>
            <a:xfrm>
              <a:off x="1012117" y="2380300"/>
              <a:ext cx="1959583" cy="1103625"/>
            </a:xfrm>
            <a:prstGeom prst="rect">
              <a:avLst/>
            </a:prstGeom>
            <a:noFill/>
            <a:ln>
              <a:noFill/>
            </a:ln>
          </p:spPr>
        </p:pic>
        <p:pic>
          <p:nvPicPr>
            <p:cNvPr id="126" name="Google Shape;126;p20"/>
            <p:cNvPicPr preferRelativeResize="0"/>
            <p:nvPr/>
          </p:nvPicPr>
          <p:blipFill>
            <a:blip r:embed="rId4">
              <a:alphaModFix/>
            </a:blip>
            <a:stretch>
              <a:fillRect/>
            </a:stretch>
          </p:blipFill>
          <p:spPr>
            <a:xfrm>
              <a:off x="3535364" y="2456575"/>
              <a:ext cx="2365235" cy="972426"/>
            </a:xfrm>
            <a:prstGeom prst="rect">
              <a:avLst/>
            </a:prstGeom>
            <a:noFill/>
            <a:ln>
              <a:noFill/>
            </a:ln>
          </p:spPr>
        </p:pic>
        <p:pic>
          <p:nvPicPr>
            <p:cNvPr id="127" name="Google Shape;127;p20"/>
            <p:cNvPicPr preferRelativeResize="0"/>
            <p:nvPr/>
          </p:nvPicPr>
          <p:blipFill rotWithShape="1">
            <a:blip r:embed="rId5">
              <a:alphaModFix/>
            </a:blip>
            <a:srcRect b="6679" l="0" r="0" t="12355"/>
            <a:stretch/>
          </p:blipFill>
          <p:spPr>
            <a:xfrm>
              <a:off x="6218150" y="2359620"/>
              <a:ext cx="2603500" cy="1053906"/>
            </a:xfrm>
            <a:prstGeom prst="rect">
              <a:avLst/>
            </a:prstGeom>
            <a:noFill/>
            <a:ln>
              <a:noFill/>
            </a:ln>
          </p:spPr>
        </p:pic>
        <p:pic>
          <p:nvPicPr>
            <p:cNvPr id="128" name="Google Shape;128;p20"/>
            <p:cNvPicPr preferRelativeResize="0"/>
            <p:nvPr/>
          </p:nvPicPr>
          <p:blipFill>
            <a:blip r:embed="rId6">
              <a:alphaModFix/>
            </a:blip>
            <a:stretch>
              <a:fillRect/>
            </a:stretch>
          </p:blipFill>
          <p:spPr>
            <a:xfrm>
              <a:off x="8874302" y="2639160"/>
              <a:ext cx="2883175" cy="494850"/>
            </a:xfrm>
            <a:prstGeom prst="rect">
              <a:avLst/>
            </a:prstGeom>
            <a:noFill/>
            <a:ln>
              <a:noFill/>
            </a:ln>
          </p:spPr>
        </p:pic>
      </p:grpSp>
      <p:grpSp>
        <p:nvGrpSpPr>
          <p:cNvPr id="129" name="Google Shape;129;p20"/>
          <p:cNvGrpSpPr/>
          <p:nvPr/>
        </p:nvGrpSpPr>
        <p:grpSpPr>
          <a:xfrm>
            <a:off x="1863605" y="3130287"/>
            <a:ext cx="8165049" cy="1393653"/>
            <a:chOff x="234601" y="3425481"/>
            <a:chExt cx="8285185" cy="1414158"/>
          </a:xfrm>
        </p:grpSpPr>
        <p:pic>
          <p:nvPicPr>
            <p:cNvPr id="130" name="Google Shape;130;p20"/>
            <p:cNvPicPr preferRelativeResize="0"/>
            <p:nvPr/>
          </p:nvPicPr>
          <p:blipFill>
            <a:blip r:embed="rId7">
              <a:alphaModFix/>
            </a:blip>
            <a:stretch>
              <a:fillRect/>
            </a:stretch>
          </p:blipFill>
          <p:spPr>
            <a:xfrm>
              <a:off x="6398537" y="3425481"/>
              <a:ext cx="2121249" cy="1414158"/>
            </a:xfrm>
            <a:prstGeom prst="rect">
              <a:avLst/>
            </a:prstGeom>
            <a:noFill/>
            <a:ln>
              <a:noFill/>
            </a:ln>
          </p:spPr>
        </p:pic>
        <p:pic>
          <p:nvPicPr>
            <p:cNvPr id="131" name="Google Shape;131;p20"/>
            <p:cNvPicPr preferRelativeResize="0"/>
            <p:nvPr/>
          </p:nvPicPr>
          <p:blipFill>
            <a:blip r:embed="rId8">
              <a:alphaModFix/>
            </a:blip>
            <a:stretch>
              <a:fillRect/>
            </a:stretch>
          </p:blipFill>
          <p:spPr>
            <a:xfrm>
              <a:off x="3354825" y="3651191"/>
              <a:ext cx="2726325" cy="962733"/>
            </a:xfrm>
            <a:prstGeom prst="rect">
              <a:avLst/>
            </a:prstGeom>
            <a:noFill/>
            <a:ln>
              <a:noFill/>
            </a:ln>
          </p:spPr>
        </p:pic>
        <p:pic>
          <p:nvPicPr>
            <p:cNvPr id="132" name="Google Shape;132;p20"/>
            <p:cNvPicPr preferRelativeResize="0"/>
            <p:nvPr/>
          </p:nvPicPr>
          <p:blipFill>
            <a:blip r:embed="rId9">
              <a:alphaModFix/>
            </a:blip>
            <a:stretch>
              <a:fillRect/>
            </a:stretch>
          </p:blipFill>
          <p:spPr>
            <a:xfrm>
              <a:off x="234601" y="3796776"/>
              <a:ext cx="2778298" cy="671576"/>
            </a:xfrm>
            <a:prstGeom prst="rect">
              <a:avLst/>
            </a:prstGeom>
            <a:noFill/>
            <a:ln>
              <a:noFill/>
            </a:ln>
          </p:spPr>
        </p:pic>
      </p:grpSp>
      <p:grpSp>
        <p:nvGrpSpPr>
          <p:cNvPr id="133" name="Google Shape;133;p20"/>
          <p:cNvGrpSpPr/>
          <p:nvPr/>
        </p:nvGrpSpPr>
        <p:grpSpPr>
          <a:xfrm>
            <a:off x="1018595" y="4392094"/>
            <a:ext cx="10155519" cy="1226603"/>
            <a:chOff x="1374111" y="4710675"/>
            <a:chExt cx="10304941" cy="1244650"/>
          </a:xfrm>
        </p:grpSpPr>
        <p:pic>
          <p:nvPicPr>
            <p:cNvPr id="134" name="Google Shape;134;p20"/>
            <p:cNvPicPr preferRelativeResize="0"/>
            <p:nvPr/>
          </p:nvPicPr>
          <p:blipFill>
            <a:blip r:embed="rId10">
              <a:alphaModFix/>
            </a:blip>
            <a:stretch>
              <a:fillRect/>
            </a:stretch>
          </p:blipFill>
          <p:spPr>
            <a:xfrm>
              <a:off x="1374111" y="4781193"/>
              <a:ext cx="1108901" cy="1103637"/>
            </a:xfrm>
            <a:prstGeom prst="rect">
              <a:avLst/>
            </a:prstGeom>
            <a:noFill/>
            <a:ln>
              <a:noFill/>
            </a:ln>
          </p:spPr>
        </p:pic>
        <p:pic>
          <p:nvPicPr>
            <p:cNvPr id="135" name="Google Shape;135;p20"/>
            <p:cNvPicPr preferRelativeResize="0"/>
            <p:nvPr/>
          </p:nvPicPr>
          <p:blipFill>
            <a:blip r:embed="rId11">
              <a:alphaModFix/>
            </a:blip>
            <a:stretch>
              <a:fillRect/>
            </a:stretch>
          </p:blipFill>
          <p:spPr>
            <a:xfrm>
              <a:off x="3217150" y="4781200"/>
              <a:ext cx="3001682" cy="1103625"/>
            </a:xfrm>
            <a:prstGeom prst="rect">
              <a:avLst/>
            </a:prstGeom>
            <a:noFill/>
            <a:ln>
              <a:noFill/>
            </a:ln>
          </p:spPr>
        </p:pic>
        <p:pic>
          <p:nvPicPr>
            <p:cNvPr id="136" name="Google Shape;136;p20"/>
            <p:cNvPicPr preferRelativeResize="0"/>
            <p:nvPr/>
          </p:nvPicPr>
          <p:blipFill>
            <a:blip r:embed="rId12">
              <a:alphaModFix/>
            </a:blip>
            <a:stretch>
              <a:fillRect/>
            </a:stretch>
          </p:blipFill>
          <p:spPr>
            <a:xfrm>
              <a:off x="6340765" y="4710675"/>
              <a:ext cx="2358262" cy="1244650"/>
            </a:xfrm>
            <a:prstGeom prst="rect">
              <a:avLst/>
            </a:prstGeom>
            <a:noFill/>
            <a:ln>
              <a:noFill/>
            </a:ln>
          </p:spPr>
        </p:pic>
        <p:pic>
          <p:nvPicPr>
            <p:cNvPr id="137" name="Google Shape;137;p20"/>
            <p:cNvPicPr preferRelativeResize="0"/>
            <p:nvPr/>
          </p:nvPicPr>
          <p:blipFill>
            <a:blip r:embed="rId13">
              <a:alphaModFix/>
            </a:blip>
            <a:stretch>
              <a:fillRect/>
            </a:stretch>
          </p:blipFill>
          <p:spPr>
            <a:xfrm>
              <a:off x="8952726" y="5048117"/>
              <a:ext cx="2726326" cy="569784"/>
            </a:xfrm>
            <a:prstGeom prst="rect">
              <a:avLst/>
            </a:prstGeom>
            <a:noFill/>
            <a:ln>
              <a:noFill/>
            </a:ln>
          </p:spPr>
        </p:pic>
      </p:grpSp>
      <p:pic>
        <p:nvPicPr>
          <p:cNvPr id="138" name="Google Shape;138;p20"/>
          <p:cNvPicPr preferRelativeResize="0"/>
          <p:nvPr/>
        </p:nvPicPr>
        <p:blipFill>
          <a:blip r:embed="rId14">
            <a:alphaModFix/>
          </a:blip>
          <a:stretch>
            <a:fillRect/>
          </a:stretch>
        </p:blipFill>
        <p:spPr>
          <a:xfrm>
            <a:off x="4768028" y="5927625"/>
            <a:ext cx="1961796" cy="535550"/>
          </a:xfrm>
          <a:prstGeom prst="rect">
            <a:avLst/>
          </a:prstGeom>
          <a:noFill/>
          <a:ln>
            <a:noFill/>
          </a:ln>
        </p:spPr>
      </p:pic>
      <p:pic>
        <p:nvPicPr>
          <p:cNvPr id="139" name="Google Shape;139;p20"/>
          <p:cNvPicPr preferRelativeResize="0"/>
          <p:nvPr/>
        </p:nvPicPr>
        <p:blipFill>
          <a:blip r:embed="rId15">
            <a:alphaModFix/>
          </a:blip>
          <a:stretch>
            <a:fillRect/>
          </a:stretch>
        </p:blipFill>
        <p:spPr>
          <a:xfrm>
            <a:off x="2675454" y="5770792"/>
            <a:ext cx="859996" cy="849240"/>
          </a:xfrm>
          <a:prstGeom prst="rect">
            <a:avLst/>
          </a:prstGeom>
          <a:noFill/>
          <a:ln>
            <a:noFill/>
          </a:ln>
        </p:spPr>
      </p:pic>
      <p:pic>
        <p:nvPicPr>
          <p:cNvPr id="140" name="Google Shape;140;p20"/>
          <p:cNvPicPr preferRelativeResize="0"/>
          <p:nvPr/>
        </p:nvPicPr>
        <p:blipFill>
          <a:blip r:embed="rId16">
            <a:alphaModFix/>
          </a:blip>
          <a:stretch>
            <a:fillRect/>
          </a:stretch>
        </p:blipFill>
        <p:spPr>
          <a:xfrm>
            <a:off x="8082265" y="5849230"/>
            <a:ext cx="1857514" cy="6923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539400" y="374904"/>
            <a:ext cx="11113200" cy="867600"/>
          </a:xfrm>
          <a:prstGeom prst="rect">
            <a:avLst/>
          </a:prstGeom>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latin typeface="Montserrat"/>
                <a:ea typeface="Montserrat"/>
                <a:cs typeface="Montserrat"/>
                <a:sym typeface="Montserrat"/>
              </a:rPr>
              <a:t>More </a:t>
            </a:r>
            <a:r>
              <a:rPr lang="en-US"/>
              <a:t>o</a:t>
            </a:r>
            <a:r>
              <a:rPr b="1" lang="en-US">
                <a:solidFill>
                  <a:schemeClr val="lt1"/>
                </a:solidFill>
                <a:latin typeface="Montserrat"/>
                <a:ea typeface="Montserrat"/>
                <a:cs typeface="Montserrat"/>
                <a:sym typeface="Montserrat"/>
              </a:rPr>
              <a:t>n the Website, </a:t>
            </a:r>
            <a:endParaRPr b="1">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US">
                <a:solidFill>
                  <a:schemeClr val="lt1"/>
                </a:solidFill>
                <a:latin typeface="Montserrat"/>
                <a:ea typeface="Montserrat"/>
                <a:cs typeface="Montserrat"/>
                <a:sym typeface="Montserrat"/>
              </a:rPr>
              <a:t>Launching Nov. 3</a:t>
            </a:r>
            <a:endParaRPr b="1">
              <a:solidFill>
                <a:schemeClr val="lt1"/>
              </a:solidFill>
              <a:latin typeface="Montserrat"/>
              <a:ea typeface="Montserrat"/>
              <a:cs typeface="Montserrat"/>
              <a:sym typeface="Montserrat"/>
            </a:endParaRPr>
          </a:p>
        </p:txBody>
      </p:sp>
      <p:sp>
        <p:nvSpPr>
          <p:cNvPr id="256" name="Google Shape;256;p38"/>
          <p:cNvSpPr txBox="1"/>
          <p:nvPr>
            <p:ph idx="4294967295" type="body"/>
          </p:nvPr>
        </p:nvSpPr>
        <p:spPr>
          <a:xfrm>
            <a:off x="4245150" y="5465000"/>
            <a:ext cx="3701700" cy="999300"/>
          </a:xfrm>
          <a:prstGeom prst="rect">
            <a:avLst/>
          </a:prstGeom>
        </p:spPr>
        <p:txBody>
          <a:bodyPr anchorCtr="0" anchor="t" bIns="45700" lIns="91425" spcFirstLastPara="1" rIns="91425" wrap="square" tIns="45700">
            <a:noAutofit/>
          </a:bodyPr>
          <a:lstStyle/>
          <a:p>
            <a:pPr indent="0" lvl="0" marL="0" rtl="0" algn="ctr">
              <a:lnSpc>
                <a:spcPct val="100000"/>
              </a:lnSpc>
              <a:spcBef>
                <a:spcPts val="1500"/>
              </a:spcBef>
              <a:spcAft>
                <a:spcPts val="1500"/>
              </a:spcAft>
              <a:buNone/>
            </a:pPr>
            <a:r>
              <a:rPr lang="en-US">
                <a:latin typeface="Montserrat"/>
                <a:ea typeface="Montserrat"/>
                <a:cs typeface="Montserrat"/>
                <a:sym typeface="Montserrat"/>
              </a:rPr>
              <a:t>Online </a:t>
            </a:r>
            <a:r>
              <a:rPr lang="en-US"/>
              <a:t>i</a:t>
            </a:r>
            <a:r>
              <a:rPr lang="en-US">
                <a:latin typeface="Montserrat"/>
                <a:ea typeface="Montserrat"/>
                <a:cs typeface="Montserrat"/>
                <a:sym typeface="Montserrat"/>
              </a:rPr>
              <a:t>nteractive </a:t>
            </a:r>
            <a:r>
              <a:rPr b="1" lang="en-US"/>
              <a:t>data visualization</a:t>
            </a:r>
            <a:endParaRPr b="1"/>
          </a:p>
        </p:txBody>
      </p:sp>
      <p:sp>
        <p:nvSpPr>
          <p:cNvPr id="257" name="Google Shape;257;p38"/>
          <p:cNvSpPr txBox="1"/>
          <p:nvPr>
            <p:ph idx="4294967295" type="body"/>
          </p:nvPr>
        </p:nvSpPr>
        <p:spPr>
          <a:xfrm>
            <a:off x="36950" y="5464850"/>
            <a:ext cx="3902100" cy="1316400"/>
          </a:xfrm>
          <a:prstGeom prst="rect">
            <a:avLst/>
          </a:prstGeom>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None/>
            </a:pPr>
            <a:r>
              <a:rPr b="1" lang="en-US"/>
              <a:t>State handouts</a:t>
            </a:r>
            <a:r>
              <a:rPr lang="en-US">
                <a:latin typeface="Montserrat"/>
                <a:ea typeface="Montserrat"/>
                <a:cs typeface="Montserrat"/>
                <a:sym typeface="Montserrat"/>
              </a:rPr>
              <a:t> </a:t>
            </a:r>
            <a:endParaRPr/>
          </a:p>
          <a:p>
            <a:pPr indent="0" lvl="0" marL="0" rtl="0" algn="ctr">
              <a:lnSpc>
                <a:spcPct val="100000"/>
              </a:lnSpc>
              <a:spcBef>
                <a:spcPts val="0"/>
              </a:spcBef>
              <a:spcAft>
                <a:spcPts val="0"/>
              </a:spcAft>
              <a:buNone/>
            </a:pPr>
            <a:r>
              <a:rPr lang="en-US"/>
              <a:t>with r</a:t>
            </a:r>
            <a:r>
              <a:rPr lang="en-US">
                <a:latin typeface="Montserrat"/>
                <a:ea typeface="Montserrat"/>
                <a:cs typeface="Montserrat"/>
                <a:sym typeface="Montserrat"/>
              </a:rPr>
              <a:t>egional </a:t>
            </a:r>
            <a:r>
              <a:rPr lang="en-US"/>
              <a:t>c</a:t>
            </a:r>
            <a:r>
              <a:rPr lang="en-US">
                <a:latin typeface="Montserrat"/>
                <a:ea typeface="Montserrat"/>
                <a:cs typeface="Montserrat"/>
                <a:sym typeface="Montserrat"/>
              </a:rPr>
              <a:t>omparison</a:t>
            </a:r>
            <a:endParaRPr>
              <a:latin typeface="Montserrat"/>
              <a:ea typeface="Montserrat"/>
              <a:cs typeface="Montserrat"/>
              <a:sym typeface="Montserrat"/>
            </a:endParaRPr>
          </a:p>
        </p:txBody>
      </p:sp>
      <p:sp>
        <p:nvSpPr>
          <p:cNvPr id="258" name="Google Shape;258;p38"/>
          <p:cNvSpPr txBox="1"/>
          <p:nvPr>
            <p:ph idx="4294967295" type="body"/>
          </p:nvPr>
        </p:nvSpPr>
        <p:spPr>
          <a:xfrm>
            <a:off x="8506450" y="5465000"/>
            <a:ext cx="3395100" cy="999300"/>
          </a:xfrm>
          <a:prstGeom prst="rect">
            <a:avLst/>
          </a:prstGeom>
        </p:spPr>
        <p:txBody>
          <a:bodyPr anchorCtr="0" anchor="t" bIns="45700" lIns="91425" spcFirstLastPara="1" rIns="91425" wrap="square" tIns="45700">
            <a:normAutofit/>
          </a:bodyPr>
          <a:lstStyle/>
          <a:p>
            <a:pPr indent="0" lvl="0" marL="0" rtl="0" algn="ctr">
              <a:lnSpc>
                <a:spcPct val="100000"/>
              </a:lnSpc>
              <a:spcBef>
                <a:spcPts val="1500"/>
              </a:spcBef>
              <a:spcAft>
                <a:spcPts val="1500"/>
              </a:spcAft>
              <a:buNone/>
            </a:pPr>
            <a:r>
              <a:rPr b="1" lang="en-US"/>
              <a:t>PDF</a:t>
            </a:r>
            <a:r>
              <a:rPr lang="en-US">
                <a:latin typeface="Montserrat"/>
                <a:ea typeface="Montserrat"/>
                <a:cs typeface="Montserrat"/>
                <a:sym typeface="Montserrat"/>
              </a:rPr>
              <a:t> for download</a:t>
            </a:r>
            <a:endParaRPr>
              <a:latin typeface="Montserrat"/>
              <a:ea typeface="Montserrat"/>
              <a:cs typeface="Montserrat"/>
              <a:sym typeface="Montserrat"/>
            </a:endParaRPr>
          </a:p>
        </p:txBody>
      </p:sp>
      <p:pic>
        <p:nvPicPr>
          <p:cNvPr id="259" name="Google Shape;259;p38"/>
          <p:cNvPicPr preferRelativeResize="0"/>
          <p:nvPr/>
        </p:nvPicPr>
        <p:blipFill>
          <a:blip r:embed="rId3">
            <a:alphaModFix/>
          </a:blip>
          <a:stretch>
            <a:fillRect/>
          </a:stretch>
        </p:blipFill>
        <p:spPr>
          <a:xfrm>
            <a:off x="9041200" y="2222588"/>
            <a:ext cx="2325600" cy="3061200"/>
          </a:xfrm>
          <a:prstGeom prst="roundRect">
            <a:avLst>
              <a:gd fmla="val 7443" name="adj"/>
            </a:avLst>
          </a:prstGeom>
          <a:noFill/>
          <a:ln>
            <a:noFill/>
          </a:ln>
        </p:spPr>
      </p:pic>
      <p:pic>
        <p:nvPicPr>
          <p:cNvPr id="260" name="Google Shape;260;p38"/>
          <p:cNvPicPr preferRelativeResize="0"/>
          <p:nvPr/>
        </p:nvPicPr>
        <p:blipFill>
          <a:blip r:embed="rId4">
            <a:alphaModFix/>
          </a:blip>
          <a:stretch>
            <a:fillRect/>
          </a:stretch>
        </p:blipFill>
        <p:spPr>
          <a:xfrm>
            <a:off x="825200" y="2222600"/>
            <a:ext cx="2325600" cy="3061200"/>
          </a:xfrm>
          <a:prstGeom prst="roundRect">
            <a:avLst>
              <a:gd fmla="val 8392" name="adj"/>
            </a:avLst>
          </a:prstGeom>
          <a:noFill/>
          <a:ln>
            <a:noFill/>
          </a:ln>
        </p:spPr>
      </p:pic>
      <p:pic>
        <p:nvPicPr>
          <p:cNvPr id="261" name="Google Shape;261;p38"/>
          <p:cNvPicPr preferRelativeResize="0"/>
          <p:nvPr/>
        </p:nvPicPr>
        <p:blipFill rotWithShape="1">
          <a:blip r:embed="rId5">
            <a:alphaModFix/>
          </a:blip>
          <a:srcRect b="16950" l="0" r="0" t="0"/>
          <a:stretch/>
        </p:blipFill>
        <p:spPr>
          <a:xfrm>
            <a:off x="4933200" y="2222600"/>
            <a:ext cx="2325600" cy="3061200"/>
          </a:xfrm>
          <a:prstGeom prst="roundRect">
            <a:avLst>
              <a:gd fmla="val 7806" name="adj"/>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18"/>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Montana</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pic>
        <p:nvPicPr>
          <p:cNvPr descr="Chart&#10;&#10;Description automatically generated with medium confidence" id="1358" name="Google Shape;1358;p219"/>
          <p:cNvPicPr preferRelativeResize="0"/>
          <p:nvPr/>
        </p:nvPicPr>
        <p:blipFill rotWithShape="1">
          <a:blip r:embed="rId3">
            <a:alphaModFix/>
          </a:blip>
          <a:srcRect b="0" l="0" r="8900" t="0"/>
          <a:stretch/>
        </p:blipFill>
        <p:spPr>
          <a:xfrm>
            <a:off x="5303520" y="1371600"/>
            <a:ext cx="6547103" cy="4542669"/>
          </a:xfrm>
          <a:prstGeom prst="rect">
            <a:avLst/>
          </a:prstGeom>
          <a:noFill/>
          <a:ln>
            <a:noFill/>
          </a:ln>
        </p:spPr>
      </p:pic>
      <p:sp>
        <p:nvSpPr>
          <p:cNvPr id="1359" name="Google Shape;1359;p219"/>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Montana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pic>
        <p:nvPicPr>
          <p:cNvPr descr="Chart&#10;&#10;Description automatically generated" id="1364" name="Google Shape;1364;p220"/>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365" name="Google Shape;1365;p220"/>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Montana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pic>
        <p:nvPicPr>
          <p:cNvPr descr="A picture containing chart&#10;&#10;Description automatically generated" id="1370" name="Google Shape;1370;p221"/>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371" name="Google Shape;1371;p221"/>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Montana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pic>
        <p:nvPicPr>
          <p:cNvPr descr="Chart, bar chart&#10;&#10;Description automatically generated" id="1376" name="Google Shape;1376;p222"/>
          <p:cNvPicPr preferRelativeResize="0"/>
          <p:nvPr/>
        </p:nvPicPr>
        <p:blipFill rotWithShape="1">
          <a:blip r:embed="rId3">
            <a:alphaModFix/>
          </a:blip>
          <a:srcRect b="0" l="0" r="0" t="0"/>
          <a:stretch/>
        </p:blipFill>
        <p:spPr>
          <a:xfrm>
            <a:off x="5303520" y="1143000"/>
            <a:ext cx="7204595" cy="4663439"/>
          </a:xfrm>
          <a:prstGeom prst="rect">
            <a:avLst/>
          </a:prstGeom>
          <a:noFill/>
          <a:ln>
            <a:noFill/>
          </a:ln>
        </p:spPr>
      </p:pic>
      <p:sp>
        <p:nvSpPr>
          <p:cNvPr id="1377" name="Google Shape;1377;p222"/>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Montana Participation in AP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of Exams </a:t>
            </a:r>
            <a:endParaRPr b="0" sz="2400"/>
          </a:p>
          <a:p>
            <a:pPr indent="0" lvl="0" marL="0" rtl="0" algn="l">
              <a:spcBef>
                <a:spcPts val="0"/>
              </a:spcBef>
              <a:spcAft>
                <a:spcPts val="0"/>
              </a:spcAft>
              <a:buClr>
                <a:schemeClr val="dk1"/>
              </a:buClr>
              <a:buSzPts val="1100"/>
              <a:buFont typeface="Arial"/>
              <a:buNone/>
            </a:pPr>
            <a:r>
              <a:rPr b="0" lang="en-US" sz="2400"/>
              <a:t>by Gender</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pic>
        <p:nvPicPr>
          <p:cNvPr descr="Graphical user interface, text&#10;&#10;Description automatically generated" id="1382" name="Google Shape;1382;p223"/>
          <p:cNvPicPr preferRelativeResize="0"/>
          <p:nvPr/>
        </p:nvPicPr>
        <p:blipFill rotWithShape="1">
          <a:blip r:embed="rId3">
            <a:alphaModFix/>
          </a:blip>
          <a:srcRect b="0" l="8229" r="10694" t="0"/>
          <a:stretch/>
        </p:blipFill>
        <p:spPr>
          <a:xfrm>
            <a:off x="822960" y="2286000"/>
            <a:ext cx="10618228" cy="4343400"/>
          </a:xfrm>
          <a:prstGeom prst="rect">
            <a:avLst/>
          </a:prstGeom>
          <a:noFill/>
          <a:ln>
            <a:noFill/>
          </a:ln>
        </p:spPr>
      </p:pic>
      <p:sp>
        <p:nvSpPr>
          <p:cNvPr id="1383" name="Google Shape;1383;p223"/>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Montana Participation in </a:t>
            </a:r>
            <a:endParaRPr/>
          </a:p>
          <a:p>
            <a:pPr indent="0" lvl="0" marL="0" rtl="0" algn="ctr">
              <a:spcBef>
                <a:spcPts val="0"/>
              </a:spcBef>
              <a:spcAft>
                <a:spcPts val="0"/>
              </a:spcAft>
              <a:buClr>
                <a:schemeClr val="dk1"/>
              </a:buClr>
              <a:buSzPts val="990"/>
              <a:buFont typeface="Arial"/>
              <a:buNone/>
            </a:pPr>
            <a:r>
              <a:rPr lang="en-US"/>
              <a:t>AP Computer Science</a:t>
            </a:r>
            <a:endParaRPr/>
          </a:p>
          <a:p>
            <a:pPr indent="0" lvl="0" marL="0" rtl="0" algn="ctr">
              <a:spcBef>
                <a:spcPts val="0"/>
              </a:spcBef>
              <a:spcAft>
                <a:spcPts val="0"/>
              </a:spcAft>
              <a:buClr>
                <a:schemeClr val="dk1"/>
              </a:buClr>
              <a:buSzPct val="45833"/>
              <a:buFont typeface="Arial"/>
              <a:buNone/>
            </a:pPr>
            <a:r>
              <a:rPr b="0" lang="en-US" sz="2400"/>
              <a:t>Percentage of Exams by Race/Ethnicity</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224"/>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Nebraska</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25"/>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Nebraska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10;&#10;Description automatically generated with low confidence" id="1394" name="Google Shape;1394;p225"/>
          <p:cNvPicPr preferRelativeResize="0"/>
          <p:nvPr/>
        </p:nvPicPr>
        <p:blipFill rotWithShape="1">
          <a:blip r:embed="rId3">
            <a:alphaModFix/>
          </a:blip>
          <a:srcRect b="0" l="0" r="7672" t="0"/>
          <a:stretch/>
        </p:blipFill>
        <p:spPr>
          <a:xfrm>
            <a:off x="5303525" y="1371600"/>
            <a:ext cx="6638544" cy="4538021"/>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226"/>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Nebraska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pic>
        <p:nvPicPr>
          <p:cNvPr descr="Chart&#10;&#10;Description automatically generated with medium confidence" id="1400" name="Google Shape;1400;p226"/>
          <p:cNvPicPr preferRelativeResize="0"/>
          <p:nvPr/>
        </p:nvPicPr>
        <p:blipFill rotWithShape="1">
          <a:blip r:embed="rId3">
            <a:alphaModFix/>
          </a:blip>
          <a:srcRect b="0" l="0" r="8941" t="0"/>
          <a:stretch/>
        </p:blipFill>
        <p:spPr>
          <a:xfrm>
            <a:off x="5303525" y="1172174"/>
            <a:ext cx="6547103" cy="4260726"/>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pic>
        <p:nvPicPr>
          <p:cNvPr descr="A picture containing chart&#10;&#10;Description automatically generated" id="1405" name="Google Shape;1405;p227"/>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406" name="Google Shape;1406;p227"/>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Nebraska High Schools Offering Computer Science</a:t>
            </a:r>
            <a:endParaRPr/>
          </a:p>
          <a:p>
            <a:pPr indent="0" lvl="0" marL="0" rtl="0" algn="l">
              <a:spcBef>
                <a:spcPts val="0"/>
              </a:spcBef>
              <a:spcAft>
                <a:spcPts val="0"/>
              </a:spcAft>
              <a:buNone/>
            </a:pPr>
            <a:r>
              <a:t/>
            </a:r>
            <a:endParaRPr b="0"/>
          </a:p>
          <a:p>
            <a:pPr indent="0" lvl="0" marL="0" rtl="0" algn="l">
              <a:spcBef>
                <a:spcPts val="0"/>
              </a:spcBef>
              <a:spcAft>
                <a:spcPts val="0"/>
              </a:spcAft>
              <a:buNone/>
            </a:pPr>
            <a:r>
              <a:rPr b="0" lang="en-US" sz="2400"/>
              <a:t>Percentage Access by Percent of Students Who Qualify for FRL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388613" y="671133"/>
            <a:ext cx="4136700" cy="5450100"/>
          </a:xfrm>
          <a:prstGeom prst="rect">
            <a:avLst/>
          </a:prstGeom>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latin typeface="Montserrat"/>
                <a:ea typeface="Montserrat"/>
                <a:cs typeface="Montserrat"/>
                <a:sym typeface="Montserrat"/>
              </a:rPr>
              <a:t>Rollout</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rPr b="1" lang="en-US">
                <a:solidFill>
                  <a:schemeClr val="lt1"/>
                </a:solidFill>
                <a:latin typeface="Montserrat"/>
                <a:ea typeface="Montserrat"/>
                <a:cs typeface="Montserrat"/>
                <a:sym typeface="Montserrat"/>
              </a:rPr>
              <a:t>Oct. 27: </a:t>
            </a:r>
            <a:endParaRPr b="1">
              <a:solidFill>
                <a:schemeClr val="lt1"/>
              </a:solidFill>
              <a:latin typeface="Montserrat"/>
              <a:ea typeface="Montserrat"/>
              <a:cs typeface="Montserrat"/>
              <a:sym typeface="Montserrat"/>
            </a:endParaRPr>
          </a:p>
          <a:p>
            <a:pPr indent="-381000" lvl="0" marL="457200" rtl="0" algn="l">
              <a:spcBef>
                <a:spcPts val="0"/>
              </a:spcBef>
              <a:spcAft>
                <a:spcPts val="0"/>
              </a:spcAft>
              <a:buClr>
                <a:schemeClr val="lt1"/>
              </a:buClr>
              <a:buSzPts val="2400"/>
              <a:buChar char="●"/>
            </a:pPr>
            <a:r>
              <a:rPr b="0" lang="en-US" sz="2400">
                <a:solidFill>
                  <a:schemeClr val="lt1"/>
                </a:solidFill>
              </a:rPr>
              <a:t>Media kit sent to partners</a:t>
            </a:r>
            <a:endParaRPr b="0" sz="2400">
              <a:solidFill>
                <a:schemeClr val="lt1"/>
              </a:solidFill>
            </a:endParaRPr>
          </a:p>
          <a:p>
            <a:pPr indent="-381000" lvl="0" marL="457200" rtl="0" algn="l">
              <a:spcBef>
                <a:spcPts val="0"/>
              </a:spcBef>
              <a:spcAft>
                <a:spcPts val="0"/>
              </a:spcAft>
              <a:buClr>
                <a:schemeClr val="lt1"/>
              </a:buClr>
              <a:buSzPts val="2400"/>
              <a:buChar char="●"/>
            </a:pPr>
            <a:r>
              <a:rPr b="0" lang="en-US" sz="2400">
                <a:solidFill>
                  <a:schemeClr val="lt1"/>
                </a:solidFill>
              </a:rPr>
              <a:t>Embargoed pitching to news outlets</a:t>
            </a:r>
            <a:endParaRPr b="0" sz="2400">
              <a:solidFill>
                <a:schemeClr val="lt1"/>
              </a:solidFill>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rPr b="1" lang="en-US">
                <a:solidFill>
                  <a:schemeClr val="lt1"/>
                </a:solidFill>
                <a:latin typeface="Montserrat"/>
                <a:ea typeface="Montserrat"/>
                <a:cs typeface="Montserrat"/>
                <a:sym typeface="Montserrat"/>
              </a:rPr>
              <a:t>Nov. 3: </a:t>
            </a:r>
            <a:endParaRPr b="1">
              <a:solidFill>
                <a:schemeClr val="lt1"/>
              </a:solidFill>
              <a:latin typeface="Montserrat"/>
              <a:ea typeface="Montserrat"/>
              <a:cs typeface="Montserrat"/>
              <a:sym typeface="Montserrat"/>
            </a:endParaRPr>
          </a:p>
          <a:p>
            <a:pPr indent="-381000" lvl="0" marL="457200" rtl="0" algn="l">
              <a:spcBef>
                <a:spcPts val="0"/>
              </a:spcBef>
              <a:spcAft>
                <a:spcPts val="0"/>
              </a:spcAft>
              <a:buClr>
                <a:schemeClr val="lt1"/>
              </a:buClr>
              <a:buSzPts val="2400"/>
              <a:buChar char="●"/>
            </a:pPr>
            <a:r>
              <a:rPr b="0" lang="en-US" sz="2400">
                <a:solidFill>
                  <a:schemeClr val="lt1"/>
                </a:solidFill>
              </a:rPr>
              <a:t>Embargo lifts</a:t>
            </a:r>
            <a:endParaRPr b="0" sz="2400">
              <a:solidFill>
                <a:schemeClr val="lt1"/>
              </a:solidFill>
            </a:endParaRPr>
          </a:p>
          <a:p>
            <a:pPr indent="-381000" lvl="0" marL="457200" rtl="0" algn="l">
              <a:spcBef>
                <a:spcPts val="0"/>
              </a:spcBef>
              <a:spcAft>
                <a:spcPts val="0"/>
              </a:spcAft>
              <a:buClr>
                <a:schemeClr val="lt1"/>
              </a:buClr>
              <a:buSzPts val="2400"/>
              <a:buChar char="●"/>
            </a:pPr>
            <a:r>
              <a:rPr b="0" lang="en-US" sz="2400">
                <a:solidFill>
                  <a:schemeClr val="lt1"/>
                </a:solidFill>
              </a:rPr>
              <a:t>Blog post, tweets</a:t>
            </a:r>
            <a:endParaRPr b="0" sz="2400">
              <a:solidFill>
                <a:schemeClr val="lt1"/>
              </a:solidFill>
            </a:endParaRPr>
          </a:p>
          <a:p>
            <a:pPr indent="-381000" lvl="0" marL="457200" rtl="0" algn="l">
              <a:spcBef>
                <a:spcPts val="0"/>
              </a:spcBef>
              <a:spcAft>
                <a:spcPts val="0"/>
              </a:spcAft>
              <a:buClr>
                <a:schemeClr val="lt1"/>
              </a:buClr>
              <a:buSzPts val="2400"/>
              <a:buChar char="●"/>
            </a:pPr>
            <a:r>
              <a:rPr b="0" lang="en-US" sz="2400">
                <a:solidFill>
                  <a:schemeClr val="lt1"/>
                </a:solidFill>
              </a:rPr>
              <a:t>CSEdCon keynote</a:t>
            </a:r>
            <a:endParaRPr b="0" sz="2400">
              <a:solidFill>
                <a:schemeClr val="lt1"/>
              </a:solidFill>
            </a:endParaRPr>
          </a:p>
        </p:txBody>
      </p:sp>
      <p:pic>
        <p:nvPicPr>
          <p:cNvPr id="267" name="Google Shape;267;p39"/>
          <p:cNvPicPr preferRelativeResize="0"/>
          <p:nvPr/>
        </p:nvPicPr>
        <p:blipFill>
          <a:blip r:embed="rId3">
            <a:alphaModFix/>
          </a:blip>
          <a:stretch>
            <a:fillRect/>
          </a:stretch>
        </p:blipFill>
        <p:spPr>
          <a:xfrm>
            <a:off x="6260200" y="152400"/>
            <a:ext cx="4978800" cy="6553200"/>
          </a:xfrm>
          <a:prstGeom prst="roundRect">
            <a:avLst>
              <a:gd fmla="val 7443" name="adj"/>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pic>
        <p:nvPicPr>
          <p:cNvPr descr="Chart&#10;&#10;Description automatically generated" id="1411" name="Google Shape;1411;p228"/>
          <p:cNvPicPr preferRelativeResize="0"/>
          <p:nvPr/>
        </p:nvPicPr>
        <p:blipFill rotWithShape="1">
          <a:blip r:embed="rId3">
            <a:alphaModFix/>
          </a:blip>
          <a:srcRect b="0" l="0" r="56567" t="0"/>
          <a:stretch/>
        </p:blipFill>
        <p:spPr>
          <a:xfrm>
            <a:off x="5394960" y="-118872"/>
            <a:ext cx="6436725" cy="6857999"/>
          </a:xfrm>
          <a:prstGeom prst="rect">
            <a:avLst/>
          </a:prstGeom>
          <a:noFill/>
          <a:ln>
            <a:noFill/>
          </a:ln>
        </p:spPr>
      </p:pic>
      <p:sp>
        <p:nvSpPr>
          <p:cNvPr id="1412" name="Google Shape;1412;p228"/>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Nebraska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pic>
        <p:nvPicPr>
          <p:cNvPr descr="Graphical user interface&#10;&#10;Description automatically generated" id="1417" name="Google Shape;1417;p229"/>
          <p:cNvPicPr preferRelativeResize="0"/>
          <p:nvPr/>
        </p:nvPicPr>
        <p:blipFill rotWithShape="1">
          <a:blip r:embed="rId3">
            <a:alphaModFix/>
          </a:blip>
          <a:srcRect b="0" l="0" r="0" t="0"/>
          <a:stretch/>
        </p:blipFill>
        <p:spPr>
          <a:xfrm>
            <a:off x="1737360" y="2286000"/>
            <a:ext cx="8600787" cy="4476751"/>
          </a:xfrm>
          <a:prstGeom prst="rect">
            <a:avLst/>
          </a:prstGeom>
          <a:noFill/>
          <a:ln>
            <a:noFill/>
          </a:ln>
        </p:spPr>
      </p:pic>
      <p:sp>
        <p:nvSpPr>
          <p:cNvPr id="1418" name="Google Shape;1418;p229"/>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Nebraska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230"/>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Nevada</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31"/>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Nevada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 bar chart&#10;&#10;Description automatically generated" id="1429" name="Google Shape;1429;p231"/>
          <p:cNvPicPr preferRelativeResize="0"/>
          <p:nvPr/>
        </p:nvPicPr>
        <p:blipFill rotWithShape="1">
          <a:blip r:embed="rId3">
            <a:alphaModFix/>
          </a:blip>
          <a:srcRect b="0" l="0" r="8941" t="0"/>
          <a:stretch/>
        </p:blipFill>
        <p:spPr>
          <a:xfrm>
            <a:off x="5303520" y="1371600"/>
            <a:ext cx="6547103" cy="4523103"/>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pic>
        <p:nvPicPr>
          <p:cNvPr descr="A picture containing diagram&#10;&#10;Description automatically generated" id="1434" name="Google Shape;1434;p232"/>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435" name="Google Shape;1435;p232"/>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Nevada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pic>
        <p:nvPicPr>
          <p:cNvPr id="1440" name="Google Shape;1440;p233"/>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441" name="Google Shape;1441;p233"/>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Nevada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pic>
        <p:nvPicPr>
          <p:cNvPr id="1446" name="Google Shape;1446;p234"/>
          <p:cNvPicPr preferRelativeResize="0"/>
          <p:nvPr/>
        </p:nvPicPr>
        <p:blipFill rotWithShape="1">
          <a:blip r:embed="rId3">
            <a:alphaModFix/>
          </a:blip>
          <a:srcRect b="0" l="0" r="56341" t="0"/>
          <a:stretch/>
        </p:blipFill>
        <p:spPr>
          <a:xfrm>
            <a:off x="5486400" y="-457200"/>
            <a:ext cx="6915734" cy="7315201"/>
          </a:xfrm>
          <a:prstGeom prst="rect">
            <a:avLst/>
          </a:prstGeom>
          <a:noFill/>
          <a:ln>
            <a:noFill/>
          </a:ln>
        </p:spPr>
      </p:pic>
      <p:sp>
        <p:nvSpPr>
          <p:cNvPr id="1447" name="Google Shape;1447;p234"/>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Nevada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pic>
        <p:nvPicPr>
          <p:cNvPr id="1452" name="Google Shape;1452;p235"/>
          <p:cNvPicPr preferRelativeResize="0"/>
          <p:nvPr/>
        </p:nvPicPr>
        <p:blipFill rotWithShape="1">
          <a:blip r:embed="rId3">
            <a:alphaModFix/>
          </a:blip>
          <a:srcRect b="0" l="0" r="0" t="0"/>
          <a:stretch/>
        </p:blipFill>
        <p:spPr>
          <a:xfrm>
            <a:off x="1737360" y="2286000"/>
            <a:ext cx="8647481" cy="4480561"/>
          </a:xfrm>
          <a:prstGeom prst="rect">
            <a:avLst/>
          </a:prstGeom>
          <a:noFill/>
          <a:ln>
            <a:noFill/>
          </a:ln>
        </p:spPr>
      </p:pic>
      <p:sp>
        <p:nvSpPr>
          <p:cNvPr id="1453" name="Google Shape;1453;p235"/>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Nevada 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236"/>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New Hampshire</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237"/>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New Hampshire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 bar chart&#10;&#10;Description automatically generated" id="1464" name="Google Shape;1464;p237"/>
          <p:cNvPicPr preferRelativeResize="0"/>
          <p:nvPr/>
        </p:nvPicPr>
        <p:blipFill rotWithShape="1">
          <a:blip r:embed="rId3">
            <a:alphaModFix/>
          </a:blip>
          <a:srcRect b="0" l="0" r="8941" t="0"/>
          <a:stretch/>
        </p:blipFill>
        <p:spPr>
          <a:xfrm>
            <a:off x="5303525" y="1371600"/>
            <a:ext cx="6547103" cy="452308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7F9F"/>
        </a:solidFill>
      </p:bgPr>
    </p:bg>
    <p:spTree>
      <p:nvGrpSpPr>
        <p:cNvPr id="271" name="Shape 271"/>
        <p:cNvGrpSpPr/>
        <p:nvPr/>
      </p:nvGrpSpPr>
      <p:grpSpPr>
        <a:xfrm>
          <a:off x="0" y="0"/>
          <a:ext cx="0" cy="0"/>
          <a:chOff x="0" y="0"/>
          <a:chExt cx="0" cy="0"/>
        </a:xfrm>
      </p:grpSpPr>
      <p:sp>
        <p:nvSpPr>
          <p:cNvPr id="272" name="Google Shape;272;p40"/>
          <p:cNvSpPr txBox="1"/>
          <p:nvPr>
            <p:ph type="title"/>
          </p:nvPr>
        </p:nvSpPr>
        <p:spPr>
          <a:xfrm>
            <a:off x="1499850" y="2766150"/>
            <a:ext cx="9192300" cy="1325700"/>
          </a:xfrm>
          <a:prstGeom prst="rect">
            <a:avLst/>
          </a:prstGeom>
          <a:ln>
            <a:noFill/>
          </a:ln>
        </p:spPr>
        <p:txBody>
          <a:bodyPr anchorCtr="0" anchor="ctr" bIns="45700" lIns="91425" spcFirstLastPara="1" rIns="91425" wrap="square" tIns="45700">
            <a:normAutofit/>
          </a:bodyPr>
          <a:lstStyle/>
          <a:p>
            <a:pPr indent="0" lvl="0" marL="0" rtl="0" algn="ctr">
              <a:spcBef>
                <a:spcPts val="0"/>
              </a:spcBef>
              <a:spcAft>
                <a:spcPts val="0"/>
              </a:spcAft>
              <a:buNone/>
            </a:pPr>
            <a:r>
              <a:rPr b="1" lang="en-US">
                <a:solidFill>
                  <a:schemeClr val="lt1"/>
                </a:solidFill>
                <a:latin typeface="Montserrat"/>
                <a:ea typeface="Montserrat"/>
                <a:cs typeface="Montserrat"/>
                <a:sym typeface="Montserrat"/>
              </a:rPr>
              <a:t>Data Deep Dive</a:t>
            </a:r>
            <a:endParaRPr b="1">
              <a:solidFill>
                <a:schemeClr val="lt1"/>
              </a:solidFill>
              <a:latin typeface="Montserrat"/>
              <a:ea typeface="Montserrat"/>
              <a:cs typeface="Montserrat"/>
              <a:sym typeface="Montserrat"/>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pic>
        <p:nvPicPr>
          <p:cNvPr descr="A picture containing chart&#10;&#10;Description automatically generated" id="1469" name="Google Shape;1469;p238"/>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470" name="Google Shape;1470;p238"/>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New Hampshire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239"/>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New Hampshire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pic>
        <p:nvPicPr>
          <p:cNvPr id="1476" name="Google Shape;1476;p239"/>
          <p:cNvPicPr preferRelativeResize="0"/>
          <p:nvPr/>
        </p:nvPicPr>
        <p:blipFill rotWithShape="1">
          <a:blip r:embed="rId3">
            <a:alphaModFix/>
          </a:blip>
          <a:srcRect b="0" l="0" r="8900" t="0"/>
          <a:stretch/>
        </p:blipFill>
        <p:spPr>
          <a:xfrm>
            <a:off x="5303520" y="1371600"/>
            <a:ext cx="6556249" cy="4069080"/>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pic>
        <p:nvPicPr>
          <p:cNvPr descr="Chart&#10;&#10;Description automatically generated" id="1481" name="Google Shape;1481;p240"/>
          <p:cNvPicPr preferRelativeResize="0"/>
          <p:nvPr/>
        </p:nvPicPr>
        <p:blipFill rotWithShape="1">
          <a:blip r:embed="rId3">
            <a:alphaModFix/>
          </a:blip>
          <a:srcRect b="0" l="0" r="0" t="0"/>
          <a:stretch/>
        </p:blipFill>
        <p:spPr>
          <a:xfrm>
            <a:off x="5303520" y="1143000"/>
            <a:ext cx="7204595" cy="4663440"/>
          </a:xfrm>
          <a:prstGeom prst="rect">
            <a:avLst/>
          </a:prstGeom>
          <a:noFill/>
          <a:ln>
            <a:noFill/>
          </a:ln>
        </p:spPr>
      </p:pic>
      <p:sp>
        <p:nvSpPr>
          <p:cNvPr id="1482" name="Google Shape;1482;p240"/>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New Hampshire Participation in AP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of Exams </a:t>
            </a:r>
            <a:endParaRPr b="0" sz="2400"/>
          </a:p>
          <a:p>
            <a:pPr indent="0" lvl="0" marL="0" rtl="0" algn="l">
              <a:spcBef>
                <a:spcPts val="0"/>
              </a:spcBef>
              <a:spcAft>
                <a:spcPts val="0"/>
              </a:spcAft>
              <a:buClr>
                <a:schemeClr val="dk1"/>
              </a:buClr>
              <a:buSzPts val="1100"/>
              <a:buFont typeface="Arial"/>
              <a:buNone/>
            </a:pPr>
            <a:r>
              <a:rPr b="0" lang="en-US" sz="2400"/>
              <a:t>by Gender</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pic>
        <p:nvPicPr>
          <p:cNvPr descr="Graphical user interface, text&#10;&#10;Description automatically generated" id="1487" name="Google Shape;1487;p241"/>
          <p:cNvPicPr preferRelativeResize="0"/>
          <p:nvPr/>
        </p:nvPicPr>
        <p:blipFill rotWithShape="1">
          <a:blip r:embed="rId3">
            <a:alphaModFix/>
          </a:blip>
          <a:srcRect b="0" l="7970" r="11195" t="0"/>
          <a:stretch/>
        </p:blipFill>
        <p:spPr>
          <a:xfrm>
            <a:off x="822960" y="2286000"/>
            <a:ext cx="10682917" cy="4343399"/>
          </a:xfrm>
          <a:prstGeom prst="rect">
            <a:avLst/>
          </a:prstGeom>
          <a:noFill/>
          <a:ln>
            <a:noFill/>
          </a:ln>
        </p:spPr>
      </p:pic>
      <p:sp>
        <p:nvSpPr>
          <p:cNvPr id="1488" name="Google Shape;1488;p241"/>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New Hampshire </a:t>
            </a:r>
            <a:r>
              <a:rPr lang="en-US"/>
              <a:t>Participation in </a:t>
            </a:r>
            <a:endParaRPr/>
          </a:p>
          <a:p>
            <a:pPr indent="0" lvl="0" marL="0" rtl="0" algn="ctr">
              <a:spcBef>
                <a:spcPts val="0"/>
              </a:spcBef>
              <a:spcAft>
                <a:spcPts val="0"/>
              </a:spcAft>
              <a:buClr>
                <a:schemeClr val="dk1"/>
              </a:buClr>
              <a:buSzPts val="990"/>
              <a:buFont typeface="Arial"/>
              <a:buNone/>
            </a:pPr>
            <a:r>
              <a:rPr lang="en-US"/>
              <a:t>AP Computer Science</a:t>
            </a:r>
            <a:endParaRPr/>
          </a:p>
          <a:p>
            <a:pPr indent="0" lvl="0" marL="0" rtl="0" algn="ctr">
              <a:spcBef>
                <a:spcPts val="0"/>
              </a:spcBef>
              <a:spcAft>
                <a:spcPts val="0"/>
              </a:spcAft>
              <a:buClr>
                <a:schemeClr val="dk1"/>
              </a:buClr>
              <a:buSzPct val="45833"/>
              <a:buFont typeface="Arial"/>
              <a:buNone/>
            </a:pPr>
            <a:r>
              <a:rPr b="0" lang="en-US" sz="2400"/>
              <a:t>Percentage of Exams by Race/Ethnicity</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242"/>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New Jersey</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243"/>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New Jersey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A picture containing chart&#10;&#10;Description automatically generated" id="1499" name="Google Shape;1499;p243"/>
          <p:cNvPicPr preferRelativeResize="0"/>
          <p:nvPr/>
        </p:nvPicPr>
        <p:blipFill rotWithShape="1">
          <a:blip r:embed="rId3">
            <a:alphaModFix/>
          </a:blip>
          <a:srcRect b="0" l="0" r="8941" t="0"/>
          <a:stretch/>
        </p:blipFill>
        <p:spPr>
          <a:xfrm>
            <a:off x="5303525" y="1371600"/>
            <a:ext cx="6547103" cy="4523101"/>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pic>
        <p:nvPicPr>
          <p:cNvPr descr="Chart&#10;&#10;Description automatically generated" id="1504" name="Google Shape;1504;p244"/>
          <p:cNvPicPr preferRelativeResize="0"/>
          <p:nvPr/>
        </p:nvPicPr>
        <p:blipFill rotWithShape="1">
          <a:blip r:embed="rId3">
            <a:alphaModFix/>
          </a:blip>
          <a:srcRect b="0" l="0" r="8900" t="0"/>
          <a:stretch/>
        </p:blipFill>
        <p:spPr>
          <a:xfrm>
            <a:off x="5303520" y="1371600"/>
            <a:ext cx="6547103" cy="4069080"/>
          </a:xfrm>
          <a:prstGeom prst="rect">
            <a:avLst/>
          </a:prstGeom>
          <a:noFill/>
          <a:ln>
            <a:noFill/>
          </a:ln>
        </p:spPr>
      </p:pic>
      <p:sp>
        <p:nvSpPr>
          <p:cNvPr id="1505" name="Google Shape;1505;p244"/>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New Jersey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pic>
        <p:nvPicPr>
          <p:cNvPr descr="Chart, bar chart&#10;&#10;Description automatically generated" id="1510" name="Google Shape;1510;p245"/>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511" name="Google Shape;1511;p245"/>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New Jersey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pic>
        <p:nvPicPr>
          <p:cNvPr descr="Graphical user interface, application&#10;&#10;Description automatically generated" id="1516" name="Google Shape;1516;p246"/>
          <p:cNvPicPr preferRelativeResize="0"/>
          <p:nvPr/>
        </p:nvPicPr>
        <p:blipFill rotWithShape="1">
          <a:blip r:embed="rId3">
            <a:alphaModFix/>
          </a:blip>
          <a:srcRect b="0" l="0" r="55440" t="0"/>
          <a:stretch/>
        </p:blipFill>
        <p:spPr>
          <a:xfrm>
            <a:off x="5486400" y="-457200"/>
            <a:ext cx="7040567" cy="7315201"/>
          </a:xfrm>
          <a:prstGeom prst="rect">
            <a:avLst/>
          </a:prstGeom>
          <a:noFill/>
          <a:ln>
            <a:noFill/>
          </a:ln>
        </p:spPr>
      </p:pic>
      <p:sp>
        <p:nvSpPr>
          <p:cNvPr id="1517" name="Google Shape;1517;p246"/>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New Jersey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pic>
        <p:nvPicPr>
          <p:cNvPr descr="Chart&#10;&#10;Description automatically generated" id="1522" name="Google Shape;1522;p247"/>
          <p:cNvPicPr preferRelativeResize="0"/>
          <p:nvPr/>
        </p:nvPicPr>
        <p:blipFill rotWithShape="1">
          <a:blip r:embed="rId3">
            <a:alphaModFix/>
          </a:blip>
          <a:srcRect b="0" l="0" r="0" t="0"/>
          <a:stretch/>
        </p:blipFill>
        <p:spPr>
          <a:xfrm>
            <a:off x="1737360" y="2286000"/>
            <a:ext cx="8647481" cy="4480561"/>
          </a:xfrm>
          <a:prstGeom prst="rect">
            <a:avLst/>
          </a:prstGeom>
          <a:noFill/>
          <a:ln>
            <a:noFill/>
          </a:ln>
        </p:spPr>
      </p:pic>
      <p:sp>
        <p:nvSpPr>
          <p:cNvPr id="1523" name="Google Shape;1523;p247"/>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New Jersey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1"/>
          <p:cNvSpPr txBox="1"/>
          <p:nvPr>
            <p:ph type="title"/>
          </p:nvPr>
        </p:nvSpPr>
        <p:spPr>
          <a:xfrm>
            <a:off x="388613" y="671133"/>
            <a:ext cx="4136700" cy="5450100"/>
          </a:xfrm>
          <a:prstGeom prst="rect">
            <a:avLst/>
          </a:prstGeom>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chemeClr val="lt1"/>
                </a:solidFill>
                <a:latin typeface="Montserrat"/>
                <a:ea typeface="Montserrat"/>
                <a:cs typeface="Montserrat"/>
                <a:sym typeface="Montserrat"/>
              </a:rPr>
              <a:t>Percent of High Schools Offering Computer Science</a:t>
            </a:r>
            <a:endParaRPr b="1">
              <a:solidFill>
                <a:schemeClr val="lt1"/>
              </a:solidFill>
              <a:latin typeface="Montserrat"/>
              <a:ea typeface="Montserrat"/>
              <a:cs typeface="Montserrat"/>
              <a:sym typeface="Montserrat"/>
            </a:endParaRPr>
          </a:p>
        </p:txBody>
      </p:sp>
      <p:pic>
        <p:nvPicPr>
          <p:cNvPr id="278" name="Google Shape;278;p41"/>
          <p:cNvPicPr preferRelativeResize="0"/>
          <p:nvPr/>
        </p:nvPicPr>
        <p:blipFill>
          <a:blip r:embed="rId3">
            <a:alphaModFix/>
          </a:blip>
          <a:stretch>
            <a:fillRect/>
          </a:stretch>
        </p:blipFill>
        <p:spPr>
          <a:xfrm>
            <a:off x="5231225" y="1092712"/>
            <a:ext cx="6878950" cy="4672583"/>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48"/>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New Mexico</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249"/>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New Mexico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 bar chart&#10;&#10;Description automatically generated" id="1534" name="Google Shape;1534;p249"/>
          <p:cNvPicPr preferRelativeResize="0"/>
          <p:nvPr/>
        </p:nvPicPr>
        <p:blipFill rotWithShape="1">
          <a:blip r:embed="rId3">
            <a:alphaModFix/>
          </a:blip>
          <a:srcRect b="0" l="0" r="8941" t="0"/>
          <a:stretch/>
        </p:blipFill>
        <p:spPr>
          <a:xfrm>
            <a:off x="5303525" y="1371600"/>
            <a:ext cx="6547103" cy="4523088"/>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pic>
        <p:nvPicPr>
          <p:cNvPr descr="A picture containing chart&#10;&#10;Description automatically generated" id="1539" name="Google Shape;1539;p250"/>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540" name="Google Shape;1540;p250"/>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New Mexico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pic>
        <p:nvPicPr>
          <p:cNvPr descr="A picture containing diagram&#10;&#10;Description automatically generated" id="1545" name="Google Shape;1545;p251"/>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546" name="Google Shape;1546;p251"/>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New Mexico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pic>
        <p:nvPicPr>
          <p:cNvPr descr="Chart&#10;&#10;Description automatically generated" id="1551" name="Google Shape;1551;p252"/>
          <p:cNvPicPr preferRelativeResize="0"/>
          <p:nvPr/>
        </p:nvPicPr>
        <p:blipFill rotWithShape="1">
          <a:blip r:embed="rId3">
            <a:alphaModFix/>
          </a:blip>
          <a:srcRect b="0" l="0" r="56115" t="0"/>
          <a:stretch/>
        </p:blipFill>
        <p:spPr>
          <a:xfrm>
            <a:off x="5394960" y="-118872"/>
            <a:ext cx="6505301" cy="6857999"/>
          </a:xfrm>
          <a:prstGeom prst="rect">
            <a:avLst/>
          </a:prstGeom>
          <a:noFill/>
          <a:ln>
            <a:noFill/>
          </a:ln>
        </p:spPr>
      </p:pic>
      <p:sp>
        <p:nvSpPr>
          <p:cNvPr id="1552" name="Google Shape;1552;p252"/>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New Mexico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pic>
        <p:nvPicPr>
          <p:cNvPr descr="Chart&#10;&#10;Description automatically generated" id="1557" name="Google Shape;1557;p253"/>
          <p:cNvPicPr preferRelativeResize="0"/>
          <p:nvPr/>
        </p:nvPicPr>
        <p:blipFill rotWithShape="1">
          <a:blip r:embed="rId3">
            <a:alphaModFix/>
          </a:blip>
          <a:srcRect b="0" l="0" r="0" t="0"/>
          <a:stretch/>
        </p:blipFill>
        <p:spPr>
          <a:xfrm>
            <a:off x="1737360" y="2286000"/>
            <a:ext cx="8647481" cy="4480561"/>
          </a:xfrm>
          <a:prstGeom prst="rect">
            <a:avLst/>
          </a:prstGeom>
          <a:noFill/>
          <a:ln>
            <a:noFill/>
          </a:ln>
        </p:spPr>
      </p:pic>
      <p:sp>
        <p:nvSpPr>
          <p:cNvPr id="1558" name="Google Shape;1558;p253"/>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New Mexico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254"/>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New York</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255"/>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New York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A picture containing graphical user interface&#10;&#10;Description automatically generated" id="1569" name="Google Shape;1569;p255"/>
          <p:cNvPicPr preferRelativeResize="0"/>
          <p:nvPr/>
        </p:nvPicPr>
        <p:blipFill rotWithShape="1">
          <a:blip r:embed="rId3">
            <a:alphaModFix/>
          </a:blip>
          <a:srcRect b="0" l="0" r="8941" t="0"/>
          <a:stretch/>
        </p:blipFill>
        <p:spPr>
          <a:xfrm>
            <a:off x="5303525" y="1371600"/>
            <a:ext cx="6547103" cy="4523088"/>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pic>
        <p:nvPicPr>
          <p:cNvPr descr="A picture containing chart&#10;&#10;Description automatically generated" id="1574" name="Google Shape;1574;p256"/>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575" name="Google Shape;1575;p256"/>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New York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pic>
        <p:nvPicPr>
          <p:cNvPr descr="Chart&#10;&#10;Description automatically generated" id="1580" name="Google Shape;1580;p257"/>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581" name="Google Shape;1581;p257"/>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New York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7F9F"/>
        </a:solidFill>
      </p:bgPr>
    </p:bg>
    <p:spTree>
      <p:nvGrpSpPr>
        <p:cNvPr id="282" name="Shape 282"/>
        <p:cNvGrpSpPr/>
        <p:nvPr/>
      </p:nvGrpSpPr>
      <p:grpSpPr>
        <a:xfrm>
          <a:off x="0" y="0"/>
          <a:ext cx="0" cy="0"/>
          <a:chOff x="0" y="0"/>
          <a:chExt cx="0" cy="0"/>
        </a:xfrm>
      </p:grpSpPr>
      <p:sp>
        <p:nvSpPr>
          <p:cNvPr id="283" name="Google Shape;283;p42"/>
          <p:cNvSpPr txBox="1"/>
          <p:nvPr>
            <p:ph type="title"/>
          </p:nvPr>
        </p:nvSpPr>
        <p:spPr>
          <a:xfrm>
            <a:off x="1499850" y="2766150"/>
            <a:ext cx="9192300" cy="1325700"/>
          </a:xfrm>
          <a:prstGeom prst="rect">
            <a:avLst/>
          </a:prstGeom>
          <a:ln>
            <a:noFill/>
          </a:ln>
        </p:spPr>
        <p:txBody>
          <a:bodyPr anchorCtr="0" anchor="ctr" bIns="45700" lIns="91425" spcFirstLastPara="1" rIns="91425" wrap="square" tIns="45700">
            <a:normAutofit/>
          </a:bodyPr>
          <a:lstStyle/>
          <a:p>
            <a:pPr indent="0" lvl="0" marL="0" rtl="0" algn="ctr">
              <a:spcBef>
                <a:spcPts val="0"/>
              </a:spcBef>
              <a:spcAft>
                <a:spcPts val="0"/>
              </a:spcAft>
              <a:buNone/>
            </a:pPr>
            <a:r>
              <a:rPr b="1" lang="en-US">
                <a:solidFill>
                  <a:schemeClr val="lt1"/>
                </a:solidFill>
                <a:latin typeface="Montserrat"/>
                <a:ea typeface="Montserrat"/>
                <a:cs typeface="Montserrat"/>
                <a:sym typeface="Montserrat"/>
              </a:rPr>
              <a:t>Policy</a:t>
            </a:r>
            <a:r>
              <a:rPr b="1" lang="en-US">
                <a:solidFill>
                  <a:schemeClr val="lt1"/>
                </a:solidFill>
                <a:latin typeface="Montserrat"/>
                <a:ea typeface="Montserrat"/>
                <a:cs typeface="Montserrat"/>
                <a:sym typeface="Montserrat"/>
              </a:rPr>
              <a:t> Deep Dive</a:t>
            </a:r>
            <a:endParaRPr b="1">
              <a:solidFill>
                <a:schemeClr val="lt1"/>
              </a:solidFill>
              <a:latin typeface="Montserrat"/>
              <a:ea typeface="Montserrat"/>
              <a:cs typeface="Montserrat"/>
              <a:sym typeface="Montserrat"/>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pic>
        <p:nvPicPr>
          <p:cNvPr descr="Graphical user interface, application&#10;&#10;Description automatically generated" id="1586" name="Google Shape;1586;p258"/>
          <p:cNvPicPr preferRelativeResize="0"/>
          <p:nvPr/>
        </p:nvPicPr>
        <p:blipFill rotWithShape="1">
          <a:blip r:embed="rId3">
            <a:alphaModFix/>
          </a:blip>
          <a:srcRect b="0" l="0" r="56567" t="0"/>
          <a:stretch/>
        </p:blipFill>
        <p:spPr>
          <a:xfrm>
            <a:off x="5486400" y="-457200"/>
            <a:ext cx="6868160" cy="7315201"/>
          </a:xfrm>
          <a:prstGeom prst="rect">
            <a:avLst/>
          </a:prstGeom>
          <a:noFill/>
          <a:ln>
            <a:noFill/>
          </a:ln>
        </p:spPr>
      </p:pic>
      <p:sp>
        <p:nvSpPr>
          <p:cNvPr id="1587" name="Google Shape;1587;p258"/>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New York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pic>
        <p:nvPicPr>
          <p:cNvPr descr="Chart&#10;&#10;Description automatically generated" id="1592" name="Google Shape;1592;p259"/>
          <p:cNvPicPr preferRelativeResize="0"/>
          <p:nvPr/>
        </p:nvPicPr>
        <p:blipFill rotWithShape="1">
          <a:blip r:embed="rId3">
            <a:alphaModFix/>
          </a:blip>
          <a:srcRect b="0" l="0" r="0" t="0"/>
          <a:stretch/>
        </p:blipFill>
        <p:spPr>
          <a:xfrm>
            <a:off x="1737360" y="2286000"/>
            <a:ext cx="8647481" cy="4480561"/>
          </a:xfrm>
          <a:prstGeom prst="rect">
            <a:avLst/>
          </a:prstGeom>
          <a:noFill/>
          <a:ln>
            <a:noFill/>
          </a:ln>
        </p:spPr>
      </p:pic>
      <p:sp>
        <p:nvSpPr>
          <p:cNvPr id="1593" name="Google Shape;1593;p259"/>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New York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260"/>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North Carolina</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261"/>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North Carolina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10;&#10;Description automatically generated" id="1604" name="Google Shape;1604;p261"/>
          <p:cNvPicPr preferRelativeResize="0"/>
          <p:nvPr/>
        </p:nvPicPr>
        <p:blipFill rotWithShape="1">
          <a:blip r:embed="rId3">
            <a:alphaModFix/>
          </a:blip>
          <a:srcRect b="0" l="0" r="8941" t="0"/>
          <a:stretch/>
        </p:blipFill>
        <p:spPr>
          <a:xfrm>
            <a:off x="5303525" y="1371600"/>
            <a:ext cx="6547103" cy="4523088"/>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pic>
        <p:nvPicPr>
          <p:cNvPr descr="Chart&#10;&#10;Description automatically generated" id="1609" name="Google Shape;1609;p262"/>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610" name="Google Shape;1610;p262"/>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North Carolina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pic>
        <p:nvPicPr>
          <p:cNvPr descr="A picture containing chart&#10;&#10;Description automatically generated" id="1615" name="Google Shape;1615;p263"/>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616" name="Google Shape;1616;p263"/>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North Carolina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pic>
        <p:nvPicPr>
          <p:cNvPr descr="Chart, bar chart&#10;&#10;Description automatically generated" id="1621" name="Google Shape;1621;p264"/>
          <p:cNvPicPr preferRelativeResize="0"/>
          <p:nvPr/>
        </p:nvPicPr>
        <p:blipFill rotWithShape="1">
          <a:blip r:embed="rId3">
            <a:alphaModFix/>
          </a:blip>
          <a:srcRect b="0" l="0" r="0" t="0"/>
          <a:stretch/>
        </p:blipFill>
        <p:spPr>
          <a:xfrm>
            <a:off x="5303520" y="1143000"/>
            <a:ext cx="6650066" cy="4663440"/>
          </a:xfrm>
          <a:prstGeom prst="rect">
            <a:avLst/>
          </a:prstGeom>
          <a:noFill/>
          <a:ln>
            <a:noFill/>
          </a:ln>
        </p:spPr>
      </p:pic>
      <p:sp>
        <p:nvSpPr>
          <p:cNvPr id="1622" name="Google Shape;1622;p264"/>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North Carolina Participation in AP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of Exams </a:t>
            </a:r>
            <a:endParaRPr b="0" sz="2400"/>
          </a:p>
          <a:p>
            <a:pPr indent="0" lvl="0" marL="0" rtl="0" algn="l">
              <a:spcBef>
                <a:spcPts val="0"/>
              </a:spcBef>
              <a:spcAft>
                <a:spcPts val="0"/>
              </a:spcAft>
              <a:buClr>
                <a:schemeClr val="dk1"/>
              </a:buClr>
              <a:buSzPts val="1100"/>
              <a:buFont typeface="Arial"/>
              <a:buNone/>
            </a:pPr>
            <a:r>
              <a:rPr b="0" lang="en-US" sz="2400"/>
              <a:t>by Gender</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pic>
        <p:nvPicPr>
          <p:cNvPr descr="Graphical user interface, text&#10;&#10;Description automatically generated" id="1627" name="Google Shape;1627;p265"/>
          <p:cNvPicPr preferRelativeResize="0"/>
          <p:nvPr/>
        </p:nvPicPr>
        <p:blipFill rotWithShape="1">
          <a:blip r:embed="rId3">
            <a:alphaModFix/>
          </a:blip>
          <a:srcRect b="0" l="8957" r="11418" t="0"/>
          <a:stretch/>
        </p:blipFill>
        <p:spPr>
          <a:xfrm>
            <a:off x="822960" y="2286000"/>
            <a:ext cx="10521887" cy="4343399"/>
          </a:xfrm>
          <a:prstGeom prst="rect">
            <a:avLst/>
          </a:prstGeom>
          <a:noFill/>
          <a:ln>
            <a:noFill/>
          </a:ln>
        </p:spPr>
      </p:pic>
      <p:sp>
        <p:nvSpPr>
          <p:cNvPr id="1628" name="Google Shape;1628;p265"/>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North Carolina </a:t>
            </a:r>
            <a:r>
              <a:rPr lang="en-US"/>
              <a:t>Participation in </a:t>
            </a:r>
            <a:endParaRPr/>
          </a:p>
          <a:p>
            <a:pPr indent="0" lvl="0" marL="0" rtl="0" algn="ctr">
              <a:spcBef>
                <a:spcPts val="0"/>
              </a:spcBef>
              <a:spcAft>
                <a:spcPts val="0"/>
              </a:spcAft>
              <a:buClr>
                <a:schemeClr val="dk1"/>
              </a:buClr>
              <a:buSzPts val="990"/>
              <a:buFont typeface="Arial"/>
              <a:buNone/>
            </a:pPr>
            <a:r>
              <a:rPr lang="en-US"/>
              <a:t>AP Computer Science</a:t>
            </a:r>
            <a:endParaRPr/>
          </a:p>
          <a:p>
            <a:pPr indent="0" lvl="0" marL="0" rtl="0" algn="ctr">
              <a:spcBef>
                <a:spcPts val="0"/>
              </a:spcBef>
              <a:spcAft>
                <a:spcPts val="0"/>
              </a:spcAft>
              <a:buClr>
                <a:schemeClr val="dk1"/>
              </a:buClr>
              <a:buSzPct val="45833"/>
              <a:buFont typeface="Arial"/>
              <a:buNone/>
            </a:pPr>
            <a:r>
              <a:rPr b="0" lang="en-US" sz="2400"/>
              <a:t>Percentage of Exams by Race/Ethnicity</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266"/>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North Dakota</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267"/>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North Dakota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10;&#10;Description automatically generated with medium confidence" id="1639" name="Google Shape;1639;p267"/>
          <p:cNvPicPr preferRelativeResize="0"/>
          <p:nvPr/>
        </p:nvPicPr>
        <p:blipFill rotWithShape="1">
          <a:blip r:embed="rId3">
            <a:alphaModFix/>
          </a:blip>
          <a:srcRect b="0" l="0" r="8941" t="0"/>
          <a:stretch/>
        </p:blipFill>
        <p:spPr>
          <a:xfrm>
            <a:off x="5303525" y="1371600"/>
            <a:ext cx="6547103" cy="452308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3"/>
          <p:cNvSpPr txBox="1"/>
          <p:nvPr>
            <p:ph type="title"/>
          </p:nvPr>
        </p:nvSpPr>
        <p:spPr>
          <a:xfrm>
            <a:off x="539413" y="375725"/>
            <a:ext cx="11113200" cy="867600"/>
          </a:xfrm>
          <a:prstGeom prst="rect">
            <a:avLst/>
          </a:prstGeom>
          <a:ln>
            <a:noFill/>
          </a:ln>
        </p:spPr>
        <p:txBody>
          <a:bodyPr anchorCtr="0" anchor="ctr" bIns="45700" lIns="91425" spcFirstLastPara="1" rIns="91425" wrap="square" tIns="45700">
            <a:normAutofit/>
          </a:bodyPr>
          <a:lstStyle/>
          <a:p>
            <a:pPr indent="0" lvl="0" marL="0" rtl="0" algn="ctr">
              <a:spcBef>
                <a:spcPts val="0"/>
              </a:spcBef>
              <a:spcAft>
                <a:spcPts val="0"/>
              </a:spcAft>
              <a:buNone/>
            </a:pPr>
            <a:r>
              <a:rPr b="1" lang="en-US">
                <a:solidFill>
                  <a:schemeClr val="lt1"/>
                </a:solidFill>
                <a:latin typeface="Montserrat"/>
                <a:ea typeface="Montserrat"/>
                <a:cs typeface="Montserrat"/>
                <a:sym typeface="Montserrat"/>
              </a:rPr>
              <a:t>State Policy Progress 2017</a:t>
            </a:r>
            <a:r>
              <a:rPr lang="en-US"/>
              <a:t>–</a:t>
            </a:r>
            <a:r>
              <a:rPr b="1" lang="en-US">
                <a:solidFill>
                  <a:schemeClr val="lt1"/>
                </a:solidFill>
                <a:latin typeface="Montserrat"/>
                <a:ea typeface="Montserrat"/>
                <a:cs typeface="Montserrat"/>
                <a:sym typeface="Montserrat"/>
              </a:rPr>
              <a:t>2021</a:t>
            </a:r>
            <a:endParaRPr b="1">
              <a:solidFill>
                <a:schemeClr val="lt1"/>
              </a:solidFill>
              <a:latin typeface="Montserrat"/>
              <a:ea typeface="Montserrat"/>
              <a:cs typeface="Montserrat"/>
              <a:sym typeface="Montserrat"/>
            </a:endParaRPr>
          </a:p>
        </p:txBody>
      </p:sp>
      <p:pic>
        <p:nvPicPr>
          <p:cNvPr id="289" name="Google Shape;289;p43"/>
          <p:cNvPicPr preferRelativeResize="0"/>
          <p:nvPr/>
        </p:nvPicPr>
        <p:blipFill rotWithShape="1">
          <a:blip r:embed="rId3">
            <a:alphaModFix/>
          </a:blip>
          <a:srcRect b="0" l="0" r="22112" t="0"/>
          <a:stretch/>
        </p:blipFill>
        <p:spPr>
          <a:xfrm>
            <a:off x="656196" y="1906994"/>
            <a:ext cx="8058110" cy="4874800"/>
          </a:xfrm>
          <a:prstGeom prst="rect">
            <a:avLst/>
          </a:prstGeom>
          <a:noFill/>
          <a:ln>
            <a:noFill/>
          </a:ln>
        </p:spPr>
      </p:pic>
      <p:sp>
        <p:nvSpPr>
          <p:cNvPr id="290" name="Google Shape;290;p43"/>
          <p:cNvSpPr txBox="1"/>
          <p:nvPr/>
        </p:nvSpPr>
        <p:spPr>
          <a:xfrm>
            <a:off x="8636475" y="5413475"/>
            <a:ext cx="3220460" cy="1048187"/>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700">
                <a:latin typeface="Montserrat"/>
                <a:ea typeface="Montserrat"/>
                <a:cs typeface="Montserrat"/>
                <a:sym typeface="Montserrat"/>
              </a:rPr>
              <a:t>7: All High Schools</a:t>
            </a:r>
            <a:endParaRPr b="1" sz="1700">
              <a:latin typeface="Montserrat"/>
              <a:ea typeface="Montserrat"/>
              <a:cs typeface="Montserrat"/>
              <a:sym typeface="Montserrat"/>
            </a:endParaRPr>
          </a:p>
          <a:p>
            <a:pPr indent="0" lvl="0" marL="0" rtl="0" algn="l">
              <a:lnSpc>
                <a:spcPct val="115000"/>
              </a:lnSpc>
              <a:spcBef>
                <a:spcPts val="0"/>
              </a:spcBef>
              <a:spcAft>
                <a:spcPts val="0"/>
              </a:spcAft>
              <a:buNone/>
            </a:pPr>
            <a:r>
              <a:rPr b="1" lang="en-US" sz="1700">
                <a:latin typeface="Montserrat"/>
                <a:ea typeface="Montserrat"/>
                <a:cs typeface="Montserrat"/>
                <a:sym typeface="Montserrat"/>
              </a:rPr>
              <a:t>8: Core Grad Credit</a:t>
            </a:r>
            <a:endParaRPr b="1" sz="1700">
              <a:latin typeface="Montserrat"/>
              <a:ea typeface="Montserrat"/>
              <a:cs typeface="Montserrat"/>
              <a:sym typeface="Montserrat"/>
            </a:endParaRPr>
          </a:p>
          <a:p>
            <a:pPr indent="0" lvl="0" marL="0" rtl="0" algn="l">
              <a:lnSpc>
                <a:spcPct val="115000"/>
              </a:lnSpc>
              <a:spcBef>
                <a:spcPts val="0"/>
              </a:spcBef>
              <a:spcAft>
                <a:spcPts val="0"/>
              </a:spcAft>
              <a:buNone/>
            </a:pPr>
            <a:r>
              <a:rPr b="1" lang="en-US" sz="1700">
                <a:latin typeface="Montserrat"/>
                <a:ea typeface="Montserrat"/>
                <a:cs typeface="Montserrat"/>
                <a:sym typeface="Montserrat"/>
              </a:rPr>
              <a:t>9: Higher Ed Admission</a:t>
            </a:r>
            <a:endParaRPr b="1" sz="1700">
              <a:latin typeface="Montserrat"/>
              <a:ea typeface="Montserrat"/>
              <a:cs typeface="Montserrat"/>
              <a:sym typeface="Montserrat"/>
            </a:endParaRPr>
          </a:p>
        </p:txBody>
      </p:sp>
      <p:sp>
        <p:nvSpPr>
          <p:cNvPr id="291" name="Google Shape;291;p43"/>
          <p:cNvSpPr/>
          <p:nvPr/>
        </p:nvSpPr>
        <p:spPr>
          <a:xfrm>
            <a:off x="1059056" y="2693558"/>
            <a:ext cx="2003265" cy="781838"/>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hart, bar chart&#10;&#10;Description automatically generated" id="292" name="Google Shape;292;p43"/>
          <p:cNvPicPr preferRelativeResize="0"/>
          <p:nvPr/>
        </p:nvPicPr>
        <p:blipFill rotWithShape="1">
          <a:blip r:embed="rId4">
            <a:alphaModFix/>
          </a:blip>
          <a:srcRect b="0" l="14466" r="7712" t="5740"/>
          <a:stretch/>
        </p:blipFill>
        <p:spPr>
          <a:xfrm>
            <a:off x="1603065" y="2650154"/>
            <a:ext cx="809206" cy="815978"/>
          </a:xfrm>
          <a:prstGeom prst="rect">
            <a:avLst/>
          </a:prstGeom>
          <a:noFill/>
          <a:ln>
            <a:noFill/>
          </a:ln>
        </p:spPr>
      </p:pic>
      <p:sp>
        <p:nvSpPr>
          <p:cNvPr id="293" name="Google Shape;293;p43"/>
          <p:cNvSpPr/>
          <p:nvPr/>
        </p:nvSpPr>
        <p:spPr>
          <a:xfrm>
            <a:off x="3586909" y="2703857"/>
            <a:ext cx="2100042" cy="781838"/>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3"/>
          <p:cNvSpPr/>
          <p:nvPr/>
        </p:nvSpPr>
        <p:spPr>
          <a:xfrm>
            <a:off x="6293950" y="2628734"/>
            <a:ext cx="2003265" cy="781838"/>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3"/>
          <p:cNvSpPr/>
          <p:nvPr/>
        </p:nvSpPr>
        <p:spPr>
          <a:xfrm>
            <a:off x="976645" y="4028292"/>
            <a:ext cx="2003265" cy="781838"/>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3"/>
          <p:cNvSpPr/>
          <p:nvPr/>
        </p:nvSpPr>
        <p:spPr>
          <a:xfrm>
            <a:off x="3586909" y="4048866"/>
            <a:ext cx="2100042" cy="781838"/>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3"/>
          <p:cNvSpPr/>
          <p:nvPr/>
        </p:nvSpPr>
        <p:spPr>
          <a:xfrm>
            <a:off x="6293950" y="4048866"/>
            <a:ext cx="2003265" cy="781838"/>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3"/>
          <p:cNvSpPr/>
          <p:nvPr/>
        </p:nvSpPr>
        <p:spPr>
          <a:xfrm>
            <a:off x="1073282" y="5461614"/>
            <a:ext cx="2003265" cy="781838"/>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3"/>
          <p:cNvSpPr/>
          <p:nvPr/>
        </p:nvSpPr>
        <p:spPr>
          <a:xfrm>
            <a:off x="3683616" y="5461614"/>
            <a:ext cx="2003265" cy="781838"/>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3"/>
          <p:cNvSpPr/>
          <p:nvPr/>
        </p:nvSpPr>
        <p:spPr>
          <a:xfrm>
            <a:off x="6293950" y="5468997"/>
            <a:ext cx="2003265" cy="781838"/>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hart&#10;&#10;Description automatically generated" id="301" name="Google Shape;301;p43"/>
          <p:cNvPicPr preferRelativeResize="0"/>
          <p:nvPr/>
        </p:nvPicPr>
        <p:blipFill rotWithShape="1">
          <a:blip r:embed="rId5">
            <a:alphaModFix/>
          </a:blip>
          <a:srcRect b="0" l="12145" r="10687" t="0"/>
          <a:stretch/>
        </p:blipFill>
        <p:spPr>
          <a:xfrm>
            <a:off x="4246258" y="2650166"/>
            <a:ext cx="781344" cy="815954"/>
          </a:xfrm>
          <a:prstGeom prst="rect">
            <a:avLst/>
          </a:prstGeom>
          <a:noFill/>
          <a:ln>
            <a:noFill/>
          </a:ln>
        </p:spPr>
      </p:pic>
      <p:pic>
        <p:nvPicPr>
          <p:cNvPr descr="A picture containing chart&#10;&#10;Description automatically generated" id="302" name="Google Shape;302;p43"/>
          <p:cNvPicPr preferRelativeResize="0"/>
          <p:nvPr/>
        </p:nvPicPr>
        <p:blipFill rotWithShape="1">
          <a:blip r:embed="rId6">
            <a:alphaModFix/>
          </a:blip>
          <a:srcRect b="0" l="12286" r="11308" t="14104"/>
          <a:stretch/>
        </p:blipFill>
        <p:spPr>
          <a:xfrm>
            <a:off x="6836571" y="2651988"/>
            <a:ext cx="896660" cy="812287"/>
          </a:xfrm>
          <a:prstGeom prst="rect">
            <a:avLst/>
          </a:prstGeom>
          <a:noFill/>
          <a:ln>
            <a:noFill/>
          </a:ln>
        </p:spPr>
      </p:pic>
      <p:pic>
        <p:nvPicPr>
          <p:cNvPr descr="Chart, bar chart&#10;&#10;Description automatically generated" id="303" name="Google Shape;303;p43"/>
          <p:cNvPicPr preferRelativeResize="0"/>
          <p:nvPr/>
        </p:nvPicPr>
        <p:blipFill rotWithShape="1">
          <a:blip r:embed="rId7">
            <a:alphaModFix/>
          </a:blip>
          <a:srcRect b="0" l="11679" r="11679" t="8517"/>
          <a:stretch/>
        </p:blipFill>
        <p:spPr>
          <a:xfrm>
            <a:off x="1602513" y="4060516"/>
            <a:ext cx="848345" cy="815977"/>
          </a:xfrm>
          <a:prstGeom prst="rect">
            <a:avLst/>
          </a:prstGeom>
          <a:noFill/>
          <a:ln>
            <a:noFill/>
          </a:ln>
        </p:spPr>
      </p:pic>
      <p:pic>
        <p:nvPicPr>
          <p:cNvPr descr="Chart, bar chart&#10;&#10;Description automatically generated" id="304" name="Google Shape;304;p43"/>
          <p:cNvPicPr preferRelativeResize="0"/>
          <p:nvPr/>
        </p:nvPicPr>
        <p:blipFill rotWithShape="1">
          <a:blip r:embed="rId8">
            <a:alphaModFix/>
          </a:blip>
          <a:srcRect b="0" l="11459" r="11835" t="8858"/>
          <a:stretch/>
        </p:blipFill>
        <p:spPr>
          <a:xfrm>
            <a:off x="4212765" y="4067499"/>
            <a:ext cx="848330" cy="812295"/>
          </a:xfrm>
          <a:prstGeom prst="rect">
            <a:avLst/>
          </a:prstGeom>
          <a:noFill/>
          <a:ln>
            <a:noFill/>
          </a:ln>
        </p:spPr>
      </p:pic>
      <p:pic>
        <p:nvPicPr>
          <p:cNvPr descr="Chart, bar chart&#10;&#10;Description automatically generated" id="305" name="Google Shape;305;p43"/>
          <p:cNvPicPr preferRelativeResize="0"/>
          <p:nvPr/>
        </p:nvPicPr>
        <p:blipFill rotWithShape="1">
          <a:blip r:embed="rId9">
            <a:alphaModFix/>
          </a:blip>
          <a:srcRect b="0" l="13828" r="12457" t="0"/>
          <a:stretch/>
        </p:blipFill>
        <p:spPr>
          <a:xfrm>
            <a:off x="6914833" y="4062080"/>
            <a:ext cx="740126" cy="809100"/>
          </a:xfrm>
          <a:prstGeom prst="rect">
            <a:avLst/>
          </a:prstGeom>
          <a:noFill/>
          <a:ln>
            <a:noFill/>
          </a:ln>
        </p:spPr>
      </p:pic>
      <p:pic>
        <p:nvPicPr>
          <p:cNvPr descr="Chart, bar chart&#10;&#10;Description automatically generated" id="306" name="Google Shape;306;p43"/>
          <p:cNvPicPr preferRelativeResize="0"/>
          <p:nvPr/>
        </p:nvPicPr>
        <p:blipFill rotWithShape="1">
          <a:blip r:embed="rId10">
            <a:alphaModFix/>
          </a:blip>
          <a:srcRect b="0" l="12973" r="11776" t="2638"/>
          <a:stretch/>
        </p:blipFill>
        <p:spPr>
          <a:xfrm>
            <a:off x="1616361" y="5474604"/>
            <a:ext cx="782613" cy="815955"/>
          </a:xfrm>
          <a:prstGeom prst="rect">
            <a:avLst/>
          </a:prstGeom>
          <a:noFill/>
          <a:ln>
            <a:noFill/>
          </a:ln>
        </p:spPr>
      </p:pic>
      <p:pic>
        <p:nvPicPr>
          <p:cNvPr descr="Diagram&#10;&#10;Description automatically generated" id="307" name="Google Shape;307;p43"/>
          <p:cNvPicPr preferRelativeResize="0"/>
          <p:nvPr/>
        </p:nvPicPr>
        <p:blipFill rotWithShape="1">
          <a:blip r:embed="rId11">
            <a:alphaModFix/>
          </a:blip>
          <a:srcRect b="0" l="14405" r="12505" t="0"/>
          <a:stretch/>
        </p:blipFill>
        <p:spPr>
          <a:xfrm>
            <a:off x="4266867" y="5474581"/>
            <a:ext cx="740116" cy="815977"/>
          </a:xfrm>
          <a:prstGeom prst="rect">
            <a:avLst/>
          </a:prstGeom>
          <a:noFill/>
          <a:ln>
            <a:noFill/>
          </a:ln>
        </p:spPr>
      </p:pic>
      <p:pic>
        <p:nvPicPr>
          <p:cNvPr descr="Graphical user interface&#10;&#10;Description automatically generated" id="308" name="Google Shape;308;p43"/>
          <p:cNvPicPr preferRelativeResize="0"/>
          <p:nvPr/>
        </p:nvPicPr>
        <p:blipFill rotWithShape="1">
          <a:blip r:embed="rId12">
            <a:alphaModFix/>
          </a:blip>
          <a:srcRect b="0" l="11364" r="12820" t="17532"/>
          <a:stretch/>
        </p:blipFill>
        <p:spPr>
          <a:xfrm>
            <a:off x="6797846" y="5491651"/>
            <a:ext cx="974091" cy="781837"/>
          </a:xfrm>
          <a:prstGeom prst="rect">
            <a:avLst/>
          </a:prstGeom>
          <a:noFill/>
          <a:ln>
            <a:noFill/>
          </a:ln>
        </p:spPr>
      </p:pic>
      <p:sp>
        <p:nvSpPr>
          <p:cNvPr id="309" name="Google Shape;309;p43"/>
          <p:cNvSpPr txBox="1"/>
          <p:nvPr/>
        </p:nvSpPr>
        <p:spPr>
          <a:xfrm>
            <a:off x="8636477" y="2625701"/>
            <a:ext cx="2899373" cy="1048187"/>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700">
                <a:solidFill>
                  <a:schemeClr val="dk1"/>
                </a:solidFill>
                <a:latin typeface="Montserrat"/>
                <a:ea typeface="Montserrat"/>
                <a:cs typeface="Montserrat"/>
                <a:sym typeface="Montserrat"/>
              </a:rPr>
              <a:t>1: State Plan</a:t>
            </a:r>
            <a:endParaRPr b="1" sz="17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700">
                <a:solidFill>
                  <a:schemeClr val="dk1"/>
                </a:solidFill>
                <a:latin typeface="Montserrat"/>
                <a:ea typeface="Montserrat"/>
                <a:cs typeface="Montserrat"/>
                <a:sym typeface="Montserrat"/>
              </a:rPr>
              <a:t>2: Standards</a:t>
            </a:r>
            <a:endParaRPr b="1" sz="17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700">
                <a:solidFill>
                  <a:schemeClr val="dk1"/>
                </a:solidFill>
                <a:latin typeface="Montserrat"/>
                <a:ea typeface="Montserrat"/>
                <a:cs typeface="Montserrat"/>
                <a:sym typeface="Montserrat"/>
              </a:rPr>
              <a:t>3: Funding</a:t>
            </a:r>
            <a:endParaRPr sz="1500">
              <a:latin typeface="Montserrat"/>
              <a:ea typeface="Montserrat"/>
              <a:cs typeface="Montserrat"/>
              <a:sym typeface="Montserrat"/>
            </a:endParaRPr>
          </a:p>
        </p:txBody>
      </p:sp>
      <p:sp>
        <p:nvSpPr>
          <p:cNvPr id="310" name="Google Shape;310;p43"/>
          <p:cNvSpPr txBox="1"/>
          <p:nvPr/>
        </p:nvSpPr>
        <p:spPr>
          <a:xfrm>
            <a:off x="8636477" y="4019581"/>
            <a:ext cx="2899373" cy="1048187"/>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700">
                <a:solidFill>
                  <a:schemeClr val="dk1"/>
                </a:solidFill>
                <a:latin typeface="Montserrat"/>
                <a:ea typeface="Montserrat"/>
                <a:cs typeface="Montserrat"/>
                <a:sym typeface="Montserrat"/>
              </a:rPr>
              <a:t>4: Teacher Certification</a:t>
            </a:r>
            <a:endParaRPr b="1" sz="17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700">
                <a:solidFill>
                  <a:schemeClr val="dk1"/>
                </a:solidFill>
                <a:latin typeface="Montserrat"/>
                <a:ea typeface="Montserrat"/>
                <a:cs typeface="Montserrat"/>
                <a:sym typeface="Montserrat"/>
              </a:rPr>
              <a:t>5: Preservice Programs</a:t>
            </a:r>
            <a:endParaRPr b="1" sz="17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US" sz="1700">
                <a:solidFill>
                  <a:schemeClr val="dk1"/>
                </a:solidFill>
                <a:latin typeface="Montserrat"/>
                <a:ea typeface="Montserrat"/>
                <a:cs typeface="Montserrat"/>
                <a:sym typeface="Montserrat"/>
              </a:rPr>
              <a:t>6: State CS Supervisor</a:t>
            </a:r>
            <a:endParaRPr sz="1500">
              <a:latin typeface="Montserrat"/>
              <a:ea typeface="Montserrat"/>
              <a:cs typeface="Montserrat"/>
              <a:sym typeface="Montserrat"/>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pic>
        <p:nvPicPr>
          <p:cNvPr descr="A picture containing chart&#10;&#10;Description automatically generated" id="1644" name="Google Shape;1644;p268"/>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645" name="Google Shape;1645;p268"/>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North Dakota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pic>
        <p:nvPicPr>
          <p:cNvPr descr="Chart&#10;&#10;Description automatically generated" id="1650" name="Google Shape;1650;p269"/>
          <p:cNvPicPr preferRelativeResize="0"/>
          <p:nvPr/>
        </p:nvPicPr>
        <p:blipFill rotWithShape="1">
          <a:blip r:embed="rId3">
            <a:alphaModFix/>
          </a:blip>
          <a:srcRect b="0" l="0" r="8842" t="0"/>
          <a:stretch/>
        </p:blipFill>
        <p:spPr>
          <a:xfrm>
            <a:off x="5303520" y="1371600"/>
            <a:ext cx="6556249" cy="4069080"/>
          </a:xfrm>
          <a:prstGeom prst="rect">
            <a:avLst/>
          </a:prstGeom>
          <a:noFill/>
          <a:ln>
            <a:noFill/>
          </a:ln>
        </p:spPr>
      </p:pic>
      <p:sp>
        <p:nvSpPr>
          <p:cNvPr id="1651" name="Google Shape;1651;p269"/>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North Dakota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pic>
        <p:nvPicPr>
          <p:cNvPr descr="Chart, bar chart&#10;&#10;Description automatically generated" id="1656" name="Google Shape;1656;p270"/>
          <p:cNvPicPr preferRelativeResize="0"/>
          <p:nvPr/>
        </p:nvPicPr>
        <p:blipFill rotWithShape="1">
          <a:blip r:embed="rId3">
            <a:alphaModFix/>
          </a:blip>
          <a:srcRect b="0" l="0" r="0" t="0"/>
          <a:stretch/>
        </p:blipFill>
        <p:spPr>
          <a:xfrm>
            <a:off x="5303520" y="1143000"/>
            <a:ext cx="6647335" cy="4663440"/>
          </a:xfrm>
          <a:prstGeom prst="rect">
            <a:avLst/>
          </a:prstGeom>
          <a:noFill/>
          <a:ln>
            <a:noFill/>
          </a:ln>
        </p:spPr>
      </p:pic>
      <p:sp>
        <p:nvSpPr>
          <p:cNvPr id="1657" name="Google Shape;1657;p270"/>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North Dakota Participation in AP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of Exams </a:t>
            </a:r>
            <a:endParaRPr b="0" sz="2400"/>
          </a:p>
          <a:p>
            <a:pPr indent="0" lvl="0" marL="0" rtl="0" algn="l">
              <a:spcBef>
                <a:spcPts val="0"/>
              </a:spcBef>
              <a:spcAft>
                <a:spcPts val="0"/>
              </a:spcAft>
              <a:buClr>
                <a:schemeClr val="dk1"/>
              </a:buClr>
              <a:buSzPts val="1100"/>
              <a:buFont typeface="Arial"/>
              <a:buNone/>
            </a:pPr>
            <a:r>
              <a:rPr b="0" lang="en-US" sz="2400"/>
              <a:t>by Gender</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pic>
        <p:nvPicPr>
          <p:cNvPr descr="A screenshot of a computer&#10;&#10;Description automatically generated with low confidence" id="1662" name="Google Shape;1662;p271"/>
          <p:cNvPicPr preferRelativeResize="0"/>
          <p:nvPr/>
        </p:nvPicPr>
        <p:blipFill rotWithShape="1">
          <a:blip r:embed="rId3">
            <a:alphaModFix/>
          </a:blip>
          <a:srcRect b="0" l="8451" r="11439" t="0"/>
          <a:stretch/>
        </p:blipFill>
        <p:spPr>
          <a:xfrm>
            <a:off x="822960" y="2286000"/>
            <a:ext cx="10587037" cy="4343400"/>
          </a:xfrm>
          <a:prstGeom prst="rect">
            <a:avLst/>
          </a:prstGeom>
          <a:noFill/>
          <a:ln>
            <a:noFill/>
          </a:ln>
        </p:spPr>
      </p:pic>
      <p:sp>
        <p:nvSpPr>
          <p:cNvPr id="1663" name="Google Shape;1663;p271"/>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North Dakota </a:t>
            </a:r>
            <a:r>
              <a:rPr lang="en-US"/>
              <a:t>Participation in </a:t>
            </a:r>
            <a:endParaRPr/>
          </a:p>
          <a:p>
            <a:pPr indent="0" lvl="0" marL="0" rtl="0" algn="ctr">
              <a:spcBef>
                <a:spcPts val="0"/>
              </a:spcBef>
              <a:spcAft>
                <a:spcPts val="0"/>
              </a:spcAft>
              <a:buClr>
                <a:schemeClr val="dk1"/>
              </a:buClr>
              <a:buSzPts val="990"/>
              <a:buFont typeface="Arial"/>
              <a:buNone/>
            </a:pPr>
            <a:r>
              <a:rPr lang="en-US"/>
              <a:t>AP Computer Science</a:t>
            </a:r>
            <a:endParaRPr/>
          </a:p>
          <a:p>
            <a:pPr indent="0" lvl="0" marL="0" rtl="0" algn="ctr">
              <a:spcBef>
                <a:spcPts val="0"/>
              </a:spcBef>
              <a:spcAft>
                <a:spcPts val="0"/>
              </a:spcAft>
              <a:buClr>
                <a:schemeClr val="dk1"/>
              </a:buClr>
              <a:buSzPct val="45833"/>
              <a:buFont typeface="Arial"/>
              <a:buNone/>
            </a:pPr>
            <a:r>
              <a:rPr b="0" lang="en-US" sz="2400"/>
              <a:t>Percentage of Exams by Race/Ethnicity</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272"/>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Ohio</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273"/>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Ohio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10;&#10;Description automatically generated" id="1674" name="Google Shape;1674;p273"/>
          <p:cNvPicPr preferRelativeResize="0"/>
          <p:nvPr/>
        </p:nvPicPr>
        <p:blipFill rotWithShape="1">
          <a:blip r:embed="rId3">
            <a:alphaModFix/>
          </a:blip>
          <a:srcRect b="0" l="0" r="8941" t="0"/>
          <a:stretch/>
        </p:blipFill>
        <p:spPr>
          <a:xfrm>
            <a:off x="5303525" y="1371600"/>
            <a:ext cx="6547103" cy="4523088"/>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pic>
        <p:nvPicPr>
          <p:cNvPr descr="Chart&#10;&#10;Description automatically generated" id="1679" name="Google Shape;1679;p274"/>
          <p:cNvPicPr preferRelativeResize="0"/>
          <p:nvPr/>
        </p:nvPicPr>
        <p:blipFill rotWithShape="1">
          <a:blip r:embed="rId3">
            <a:alphaModFix/>
          </a:blip>
          <a:srcRect b="0" l="0" r="8900" t="0"/>
          <a:stretch/>
        </p:blipFill>
        <p:spPr>
          <a:xfrm>
            <a:off x="5303520" y="1371600"/>
            <a:ext cx="6547103" cy="4069080"/>
          </a:xfrm>
          <a:prstGeom prst="rect">
            <a:avLst/>
          </a:prstGeom>
          <a:noFill/>
          <a:ln>
            <a:noFill/>
          </a:ln>
        </p:spPr>
      </p:pic>
      <p:sp>
        <p:nvSpPr>
          <p:cNvPr id="1680" name="Google Shape;1680;p274"/>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Ohio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pic>
        <p:nvPicPr>
          <p:cNvPr descr="Chart&#10;&#10;Description automatically generated with low confidence" id="1685" name="Google Shape;1685;p275"/>
          <p:cNvPicPr preferRelativeResize="0"/>
          <p:nvPr/>
        </p:nvPicPr>
        <p:blipFill rotWithShape="1">
          <a:blip r:embed="rId3">
            <a:alphaModFix/>
          </a:blip>
          <a:srcRect b="0" l="0" r="8842" t="0"/>
          <a:stretch/>
        </p:blipFill>
        <p:spPr>
          <a:xfrm>
            <a:off x="5303520" y="1371600"/>
            <a:ext cx="6556249" cy="4069080"/>
          </a:xfrm>
          <a:prstGeom prst="rect">
            <a:avLst/>
          </a:prstGeom>
          <a:noFill/>
          <a:ln>
            <a:noFill/>
          </a:ln>
        </p:spPr>
      </p:pic>
      <p:sp>
        <p:nvSpPr>
          <p:cNvPr id="1686" name="Google Shape;1686;p275"/>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Ohio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pic>
        <p:nvPicPr>
          <p:cNvPr descr="Chart, bar chart&#10;&#10;Description automatically generated" id="1691" name="Google Shape;1691;p276"/>
          <p:cNvPicPr preferRelativeResize="0"/>
          <p:nvPr/>
        </p:nvPicPr>
        <p:blipFill rotWithShape="1">
          <a:blip r:embed="rId3">
            <a:alphaModFix/>
          </a:blip>
          <a:srcRect b="0" l="0" r="0" t="0"/>
          <a:stretch/>
        </p:blipFill>
        <p:spPr>
          <a:xfrm>
            <a:off x="5303520" y="1143000"/>
            <a:ext cx="6649422" cy="4663440"/>
          </a:xfrm>
          <a:prstGeom prst="rect">
            <a:avLst/>
          </a:prstGeom>
          <a:noFill/>
          <a:ln>
            <a:noFill/>
          </a:ln>
        </p:spPr>
      </p:pic>
      <p:sp>
        <p:nvSpPr>
          <p:cNvPr id="1692" name="Google Shape;1692;p276"/>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Ohio Participation in AP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of Exams </a:t>
            </a:r>
            <a:endParaRPr b="0" sz="2400"/>
          </a:p>
          <a:p>
            <a:pPr indent="0" lvl="0" marL="0" rtl="0" algn="l">
              <a:spcBef>
                <a:spcPts val="0"/>
              </a:spcBef>
              <a:spcAft>
                <a:spcPts val="0"/>
              </a:spcAft>
              <a:buClr>
                <a:schemeClr val="dk1"/>
              </a:buClr>
              <a:buSzPts val="1100"/>
              <a:buFont typeface="Arial"/>
              <a:buNone/>
            </a:pPr>
            <a:r>
              <a:rPr b="0" lang="en-US" sz="2400"/>
              <a:t>by Gender</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pic>
        <p:nvPicPr>
          <p:cNvPr descr="A screenshot of a computer&#10;&#10;Description automatically generated with medium confidence" id="1697" name="Google Shape;1697;p277"/>
          <p:cNvPicPr preferRelativeResize="0"/>
          <p:nvPr/>
        </p:nvPicPr>
        <p:blipFill rotWithShape="1">
          <a:blip r:embed="rId3">
            <a:alphaModFix/>
          </a:blip>
          <a:srcRect b="0" l="8716" r="11899" t="0"/>
          <a:stretch/>
        </p:blipFill>
        <p:spPr>
          <a:xfrm>
            <a:off x="822960" y="2286000"/>
            <a:ext cx="10498089" cy="4343399"/>
          </a:xfrm>
          <a:prstGeom prst="rect">
            <a:avLst/>
          </a:prstGeom>
          <a:noFill/>
          <a:ln>
            <a:noFill/>
          </a:ln>
        </p:spPr>
      </p:pic>
      <p:sp>
        <p:nvSpPr>
          <p:cNvPr id="1698" name="Google Shape;1698;p277"/>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Ohio </a:t>
            </a:r>
            <a:r>
              <a:rPr lang="en-US"/>
              <a:t>Participation in </a:t>
            </a:r>
            <a:endParaRPr/>
          </a:p>
          <a:p>
            <a:pPr indent="0" lvl="0" marL="0" rtl="0" algn="ctr">
              <a:spcBef>
                <a:spcPts val="0"/>
              </a:spcBef>
              <a:spcAft>
                <a:spcPts val="0"/>
              </a:spcAft>
              <a:buClr>
                <a:schemeClr val="dk1"/>
              </a:buClr>
              <a:buSzPts val="990"/>
              <a:buFont typeface="Arial"/>
              <a:buNone/>
            </a:pPr>
            <a:r>
              <a:rPr lang="en-US"/>
              <a:t>AP Computer Science</a:t>
            </a:r>
            <a:endParaRPr/>
          </a:p>
          <a:p>
            <a:pPr indent="0" lvl="0" marL="0" rtl="0" algn="ctr">
              <a:spcBef>
                <a:spcPts val="0"/>
              </a:spcBef>
              <a:spcAft>
                <a:spcPts val="0"/>
              </a:spcAft>
              <a:buClr>
                <a:schemeClr val="dk1"/>
              </a:buClr>
              <a:buSzPct val="45833"/>
              <a:buFont typeface="Arial"/>
              <a:buNone/>
            </a:pPr>
            <a:r>
              <a:rPr b="0" lang="en-US" sz="2400"/>
              <a:t>Percentage of Exams by Race/Ethnicity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4"/>
          <p:cNvSpPr txBox="1"/>
          <p:nvPr>
            <p:ph type="title"/>
          </p:nvPr>
        </p:nvSpPr>
        <p:spPr>
          <a:xfrm>
            <a:off x="390900" y="375725"/>
            <a:ext cx="11410200" cy="867600"/>
          </a:xfrm>
          <a:prstGeom prst="rect">
            <a:avLst/>
          </a:prstGeom>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Science Can Satisfy a Core High School Graduation Requirement</a:t>
            </a:r>
            <a:endParaRPr/>
          </a:p>
        </p:txBody>
      </p:sp>
      <p:sp>
        <p:nvSpPr>
          <p:cNvPr id="316" name="Google Shape;316;p44"/>
          <p:cNvSpPr/>
          <p:nvPr/>
        </p:nvSpPr>
        <p:spPr>
          <a:xfrm>
            <a:off x="6587850" y="2442200"/>
            <a:ext cx="2130000" cy="83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ap&#10;&#10;Description automatically generated" id="317" name="Google Shape;317;p44"/>
          <p:cNvPicPr preferRelativeResize="0"/>
          <p:nvPr/>
        </p:nvPicPr>
        <p:blipFill rotWithShape="1">
          <a:blip r:embed="rId3">
            <a:alphaModFix/>
          </a:blip>
          <a:srcRect b="0" l="0" r="0" t="0"/>
          <a:stretch/>
        </p:blipFill>
        <p:spPr>
          <a:xfrm>
            <a:off x="355600" y="2034531"/>
            <a:ext cx="7156653" cy="4661368"/>
          </a:xfrm>
          <a:prstGeom prst="rect">
            <a:avLst/>
          </a:prstGeom>
          <a:noFill/>
          <a:ln>
            <a:noFill/>
          </a:ln>
        </p:spPr>
      </p:pic>
      <p:pic>
        <p:nvPicPr>
          <p:cNvPr descr="Chart, bar chart&#10;&#10;Description automatically generated" id="318" name="Google Shape;318;p44"/>
          <p:cNvPicPr preferRelativeResize="0"/>
          <p:nvPr/>
        </p:nvPicPr>
        <p:blipFill rotWithShape="1">
          <a:blip r:embed="rId4">
            <a:alphaModFix/>
          </a:blip>
          <a:srcRect b="8181" l="0" r="12922" t="0"/>
          <a:stretch/>
        </p:blipFill>
        <p:spPr>
          <a:xfrm>
            <a:off x="7512250" y="2647975"/>
            <a:ext cx="4288849" cy="3434482"/>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278"/>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Oklahoma</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279"/>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Oklahoma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10;&#10;Description automatically generated" id="1709" name="Google Shape;1709;p279"/>
          <p:cNvPicPr preferRelativeResize="0"/>
          <p:nvPr/>
        </p:nvPicPr>
        <p:blipFill rotWithShape="1">
          <a:blip r:embed="rId3">
            <a:alphaModFix/>
          </a:blip>
          <a:srcRect b="0" l="0" r="8941" t="0"/>
          <a:stretch/>
        </p:blipFill>
        <p:spPr>
          <a:xfrm>
            <a:off x="5303525" y="1371600"/>
            <a:ext cx="6547103" cy="4523086"/>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pic>
        <p:nvPicPr>
          <p:cNvPr descr="Chart&#10;&#10;Description automatically generated with medium confidence" id="1714" name="Google Shape;1714;p280"/>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715" name="Google Shape;1715;p280"/>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Oklahoma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pic>
        <p:nvPicPr>
          <p:cNvPr descr="Chart, bar chart&#10;&#10;Description automatically generated" id="1720" name="Google Shape;1720;p281"/>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721" name="Google Shape;1721;p281"/>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Oklahoma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pic>
        <p:nvPicPr>
          <p:cNvPr descr="Graphical user interface, chart&#10;&#10;Description automatically generated" id="1726" name="Google Shape;1726;p282"/>
          <p:cNvPicPr preferRelativeResize="0"/>
          <p:nvPr/>
        </p:nvPicPr>
        <p:blipFill rotWithShape="1">
          <a:blip r:embed="rId3">
            <a:alphaModFix/>
          </a:blip>
          <a:srcRect b="0" l="0" r="56567" t="0"/>
          <a:stretch/>
        </p:blipFill>
        <p:spPr>
          <a:xfrm>
            <a:off x="5394960" y="-118872"/>
            <a:ext cx="6436725" cy="6857999"/>
          </a:xfrm>
          <a:prstGeom prst="rect">
            <a:avLst/>
          </a:prstGeom>
          <a:noFill/>
          <a:ln>
            <a:noFill/>
          </a:ln>
        </p:spPr>
      </p:pic>
      <p:sp>
        <p:nvSpPr>
          <p:cNvPr id="1727" name="Google Shape;1727;p282"/>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Oklahoma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pic>
        <p:nvPicPr>
          <p:cNvPr descr="Graphical user interface, text, application&#10;&#10;Description automatically generated" id="1732" name="Google Shape;1732;p283"/>
          <p:cNvPicPr preferRelativeResize="0"/>
          <p:nvPr/>
        </p:nvPicPr>
        <p:blipFill rotWithShape="1">
          <a:blip r:embed="rId3">
            <a:alphaModFix/>
          </a:blip>
          <a:srcRect b="0" l="0" r="0" t="0"/>
          <a:stretch/>
        </p:blipFill>
        <p:spPr>
          <a:xfrm>
            <a:off x="1737360" y="2286000"/>
            <a:ext cx="8725892" cy="4480559"/>
          </a:xfrm>
          <a:prstGeom prst="rect">
            <a:avLst/>
          </a:prstGeom>
          <a:noFill/>
          <a:ln>
            <a:noFill/>
          </a:ln>
        </p:spPr>
      </p:pic>
      <p:sp>
        <p:nvSpPr>
          <p:cNvPr id="1733" name="Google Shape;1733;p283"/>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Oklahoma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284"/>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Oregon</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285"/>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Oregon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A picture containing chart&#10;&#10;Description automatically generated" id="1744" name="Google Shape;1744;p285"/>
          <p:cNvPicPr preferRelativeResize="0"/>
          <p:nvPr/>
        </p:nvPicPr>
        <p:blipFill rotWithShape="1">
          <a:blip r:embed="rId3">
            <a:alphaModFix/>
          </a:blip>
          <a:srcRect b="0" l="0" r="15959" t="0"/>
          <a:stretch/>
        </p:blipFill>
        <p:spPr>
          <a:xfrm>
            <a:off x="5303520" y="1371600"/>
            <a:ext cx="6547105" cy="4533475"/>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pic>
        <p:nvPicPr>
          <p:cNvPr id="1749" name="Google Shape;1749;p286"/>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750" name="Google Shape;1750;p286"/>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Oregon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pic>
        <p:nvPicPr>
          <p:cNvPr id="1755" name="Google Shape;1755;p287"/>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756" name="Google Shape;1756;p287"/>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Oregon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5"/>
          <p:cNvSpPr txBox="1"/>
          <p:nvPr>
            <p:ph type="title"/>
          </p:nvPr>
        </p:nvSpPr>
        <p:spPr>
          <a:xfrm>
            <a:off x="390900" y="375725"/>
            <a:ext cx="11410200" cy="867600"/>
          </a:xfrm>
          <a:prstGeom prst="rect">
            <a:avLst/>
          </a:prstGeom>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Dedicated Funding for K–12 </a:t>
            </a:r>
            <a:endParaRPr/>
          </a:p>
          <a:p>
            <a:pPr indent="0" lvl="0" marL="0" rtl="0" algn="ctr">
              <a:spcBef>
                <a:spcPts val="0"/>
              </a:spcBef>
              <a:spcAft>
                <a:spcPts val="0"/>
              </a:spcAft>
              <a:buNone/>
            </a:pPr>
            <a:r>
              <a:rPr lang="en-US"/>
              <a:t>Computer Science</a:t>
            </a:r>
            <a:endParaRPr/>
          </a:p>
        </p:txBody>
      </p:sp>
      <p:sp>
        <p:nvSpPr>
          <p:cNvPr id="324" name="Google Shape;324;p45"/>
          <p:cNvSpPr/>
          <p:nvPr/>
        </p:nvSpPr>
        <p:spPr>
          <a:xfrm>
            <a:off x="6587850" y="2442200"/>
            <a:ext cx="2130000" cy="83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ap&#10;&#10;Description automatically generated" id="325" name="Google Shape;325;p45"/>
          <p:cNvPicPr preferRelativeResize="0"/>
          <p:nvPr/>
        </p:nvPicPr>
        <p:blipFill rotWithShape="1">
          <a:blip r:embed="rId3">
            <a:alphaModFix/>
          </a:blip>
          <a:srcRect b="0" l="0" r="0" t="0"/>
          <a:stretch/>
        </p:blipFill>
        <p:spPr>
          <a:xfrm>
            <a:off x="356616" y="2029968"/>
            <a:ext cx="7159750" cy="4663438"/>
          </a:xfrm>
          <a:prstGeom prst="rect">
            <a:avLst/>
          </a:prstGeom>
          <a:noFill/>
          <a:ln>
            <a:noFill/>
          </a:ln>
        </p:spPr>
      </p:pic>
      <p:pic>
        <p:nvPicPr>
          <p:cNvPr id="326" name="Google Shape;326;p45"/>
          <p:cNvPicPr preferRelativeResize="0"/>
          <p:nvPr/>
        </p:nvPicPr>
        <p:blipFill>
          <a:blip r:embed="rId4">
            <a:alphaModFix/>
          </a:blip>
          <a:stretch>
            <a:fillRect/>
          </a:stretch>
        </p:blipFill>
        <p:spPr>
          <a:xfrm>
            <a:off x="7516368" y="2877513"/>
            <a:ext cx="4370834" cy="3151066"/>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pic>
        <p:nvPicPr>
          <p:cNvPr id="1761" name="Google Shape;1761;p288"/>
          <p:cNvPicPr preferRelativeResize="0"/>
          <p:nvPr/>
        </p:nvPicPr>
        <p:blipFill rotWithShape="1">
          <a:blip r:embed="rId3">
            <a:alphaModFix/>
          </a:blip>
          <a:srcRect b="0" l="0" r="56567" t="0"/>
          <a:stretch/>
        </p:blipFill>
        <p:spPr>
          <a:xfrm>
            <a:off x="5394960" y="-118872"/>
            <a:ext cx="6436725" cy="6857999"/>
          </a:xfrm>
          <a:prstGeom prst="rect">
            <a:avLst/>
          </a:prstGeom>
          <a:noFill/>
          <a:ln>
            <a:noFill/>
          </a:ln>
        </p:spPr>
      </p:pic>
      <p:sp>
        <p:nvSpPr>
          <p:cNvPr id="1762" name="Google Shape;1762;p288"/>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Oregon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pic>
        <p:nvPicPr>
          <p:cNvPr id="1767" name="Google Shape;1767;p289"/>
          <p:cNvPicPr preferRelativeResize="0"/>
          <p:nvPr/>
        </p:nvPicPr>
        <p:blipFill rotWithShape="1">
          <a:blip r:embed="rId3">
            <a:alphaModFix/>
          </a:blip>
          <a:srcRect b="0" l="0" r="0" t="0"/>
          <a:stretch/>
        </p:blipFill>
        <p:spPr>
          <a:xfrm>
            <a:off x="1737360" y="2286000"/>
            <a:ext cx="8725892" cy="4480559"/>
          </a:xfrm>
          <a:prstGeom prst="rect">
            <a:avLst/>
          </a:prstGeom>
          <a:noFill/>
          <a:ln>
            <a:noFill/>
          </a:ln>
        </p:spPr>
      </p:pic>
      <p:sp>
        <p:nvSpPr>
          <p:cNvPr id="1768" name="Google Shape;1768;p289"/>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Oregon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290"/>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Pennsylvania</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291"/>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Pennsylvania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 bar chart&#10;&#10;Description automatically generated" id="1779" name="Google Shape;1779;p291"/>
          <p:cNvPicPr preferRelativeResize="0"/>
          <p:nvPr/>
        </p:nvPicPr>
        <p:blipFill rotWithShape="1">
          <a:blip r:embed="rId3">
            <a:alphaModFix/>
          </a:blip>
          <a:srcRect b="0" l="0" r="8917" t="0"/>
          <a:stretch/>
        </p:blipFill>
        <p:spPr>
          <a:xfrm>
            <a:off x="5303525" y="1371600"/>
            <a:ext cx="6547103" cy="4521925"/>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pic>
        <p:nvPicPr>
          <p:cNvPr id="1784" name="Google Shape;1784;p292"/>
          <p:cNvPicPr preferRelativeResize="0"/>
          <p:nvPr/>
        </p:nvPicPr>
        <p:blipFill rotWithShape="1">
          <a:blip r:embed="rId3">
            <a:alphaModFix/>
          </a:blip>
          <a:srcRect b="0" l="0" r="8917" t="0"/>
          <a:stretch/>
        </p:blipFill>
        <p:spPr>
          <a:xfrm>
            <a:off x="5303520" y="1371600"/>
            <a:ext cx="6547103" cy="4069080"/>
          </a:xfrm>
          <a:prstGeom prst="rect">
            <a:avLst/>
          </a:prstGeom>
          <a:noFill/>
          <a:ln>
            <a:noFill/>
          </a:ln>
        </p:spPr>
      </p:pic>
      <p:sp>
        <p:nvSpPr>
          <p:cNvPr id="1785" name="Google Shape;1785;p292"/>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Pennsylvania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pic>
        <p:nvPicPr>
          <p:cNvPr id="1790" name="Google Shape;1790;p293"/>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791" name="Google Shape;1791;p293"/>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Pennsylvania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pic>
        <p:nvPicPr>
          <p:cNvPr id="1796" name="Google Shape;1796;p294"/>
          <p:cNvPicPr preferRelativeResize="0"/>
          <p:nvPr/>
        </p:nvPicPr>
        <p:blipFill rotWithShape="1">
          <a:blip r:embed="rId3">
            <a:alphaModFix/>
          </a:blip>
          <a:srcRect b="0" l="0" r="0" t="0"/>
          <a:stretch/>
        </p:blipFill>
        <p:spPr>
          <a:xfrm>
            <a:off x="5303520" y="1143000"/>
            <a:ext cx="6647335" cy="4663440"/>
          </a:xfrm>
          <a:prstGeom prst="rect">
            <a:avLst/>
          </a:prstGeom>
          <a:noFill/>
          <a:ln>
            <a:noFill/>
          </a:ln>
        </p:spPr>
      </p:pic>
      <p:sp>
        <p:nvSpPr>
          <p:cNvPr id="1797" name="Google Shape;1797;p294"/>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Pennsylvania Participation in AP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of Exams </a:t>
            </a:r>
            <a:endParaRPr b="0" sz="2400"/>
          </a:p>
          <a:p>
            <a:pPr indent="0" lvl="0" marL="0" rtl="0" algn="l">
              <a:spcBef>
                <a:spcPts val="0"/>
              </a:spcBef>
              <a:spcAft>
                <a:spcPts val="0"/>
              </a:spcAft>
              <a:buClr>
                <a:schemeClr val="dk1"/>
              </a:buClr>
              <a:buSzPts val="1100"/>
              <a:buFont typeface="Arial"/>
              <a:buNone/>
            </a:pPr>
            <a:r>
              <a:rPr b="0" lang="en-US" sz="2400"/>
              <a:t>by Gender</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pic>
        <p:nvPicPr>
          <p:cNvPr id="1802" name="Google Shape;1802;p295"/>
          <p:cNvPicPr preferRelativeResize="0"/>
          <p:nvPr/>
        </p:nvPicPr>
        <p:blipFill rotWithShape="1">
          <a:blip r:embed="rId3">
            <a:alphaModFix/>
          </a:blip>
          <a:srcRect b="0" l="8694" r="11680" t="0"/>
          <a:stretch/>
        </p:blipFill>
        <p:spPr>
          <a:xfrm>
            <a:off x="822960" y="2286000"/>
            <a:ext cx="10414919" cy="4343400"/>
          </a:xfrm>
          <a:prstGeom prst="rect">
            <a:avLst/>
          </a:prstGeom>
          <a:noFill/>
          <a:ln>
            <a:noFill/>
          </a:ln>
        </p:spPr>
      </p:pic>
      <p:sp>
        <p:nvSpPr>
          <p:cNvPr id="1803" name="Google Shape;1803;p295"/>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Pennsylvania </a:t>
            </a:r>
            <a:r>
              <a:rPr lang="en-US"/>
              <a:t>Participation in </a:t>
            </a:r>
            <a:endParaRPr/>
          </a:p>
          <a:p>
            <a:pPr indent="0" lvl="0" marL="0" rtl="0" algn="ctr">
              <a:spcBef>
                <a:spcPts val="0"/>
              </a:spcBef>
              <a:spcAft>
                <a:spcPts val="0"/>
              </a:spcAft>
              <a:buClr>
                <a:schemeClr val="dk1"/>
              </a:buClr>
              <a:buSzPts val="990"/>
              <a:buFont typeface="Arial"/>
              <a:buNone/>
            </a:pPr>
            <a:r>
              <a:rPr lang="en-US"/>
              <a:t>AP Computer Science</a:t>
            </a:r>
            <a:endParaRPr/>
          </a:p>
          <a:p>
            <a:pPr indent="0" lvl="0" marL="0" rtl="0" algn="ctr">
              <a:spcBef>
                <a:spcPts val="0"/>
              </a:spcBef>
              <a:spcAft>
                <a:spcPts val="0"/>
              </a:spcAft>
              <a:buClr>
                <a:schemeClr val="dk1"/>
              </a:buClr>
              <a:buSzPct val="45833"/>
              <a:buFont typeface="Arial"/>
              <a:buNone/>
            </a:pPr>
            <a:r>
              <a:rPr b="0" lang="en-US" sz="2400"/>
              <a:t>Percentage of Exams by Race/Ethnicity</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sp>
        <p:nvSpPr>
          <p:cNvPr id="1808" name="Google Shape;1808;p296"/>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Rhode Island</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sp>
        <p:nvSpPr>
          <p:cNvPr id="1813" name="Google Shape;1813;p297"/>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Rhode Island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Diagram, schematic&#10;&#10;Description automatically generated" id="1814" name="Google Shape;1814;p297"/>
          <p:cNvPicPr preferRelativeResize="0"/>
          <p:nvPr/>
        </p:nvPicPr>
        <p:blipFill rotWithShape="1">
          <a:blip r:embed="rId3">
            <a:alphaModFix/>
          </a:blip>
          <a:srcRect b="0" l="0" r="11909" t="0"/>
          <a:stretch/>
        </p:blipFill>
        <p:spPr>
          <a:xfrm>
            <a:off x="5303520" y="1554480"/>
            <a:ext cx="6547105" cy="4326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ph type="title"/>
          </p:nvPr>
        </p:nvSpPr>
        <p:spPr>
          <a:xfrm>
            <a:off x="539413" y="375725"/>
            <a:ext cx="11113200" cy="867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State Plan for K–12 Computer Science</a:t>
            </a:r>
            <a:endParaRPr/>
          </a:p>
        </p:txBody>
      </p:sp>
      <p:pic>
        <p:nvPicPr>
          <p:cNvPr descr="Map&#10;&#10;Description automatically generated" id="332" name="Google Shape;332;p46"/>
          <p:cNvPicPr preferRelativeResize="0"/>
          <p:nvPr/>
        </p:nvPicPr>
        <p:blipFill rotWithShape="1">
          <a:blip r:embed="rId3">
            <a:alphaModFix/>
          </a:blip>
          <a:srcRect b="0" l="0" r="0" t="0"/>
          <a:stretch/>
        </p:blipFill>
        <p:spPr>
          <a:xfrm>
            <a:off x="356616" y="2029968"/>
            <a:ext cx="7159750" cy="4663019"/>
          </a:xfrm>
          <a:prstGeom prst="rect">
            <a:avLst/>
          </a:prstGeom>
          <a:noFill/>
          <a:ln>
            <a:noFill/>
          </a:ln>
        </p:spPr>
      </p:pic>
      <p:pic>
        <p:nvPicPr>
          <p:cNvPr id="333" name="Google Shape;333;p46"/>
          <p:cNvPicPr preferRelativeResize="0"/>
          <p:nvPr/>
        </p:nvPicPr>
        <p:blipFill>
          <a:blip r:embed="rId4">
            <a:alphaModFix/>
          </a:blip>
          <a:stretch>
            <a:fillRect/>
          </a:stretch>
        </p:blipFill>
        <p:spPr>
          <a:xfrm>
            <a:off x="7516375" y="2757429"/>
            <a:ext cx="4370832" cy="3271134"/>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sp>
        <p:nvSpPr>
          <p:cNvPr id="1819" name="Google Shape;1819;p298"/>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Rhode Island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pic>
        <p:nvPicPr>
          <p:cNvPr descr="Bar chart&#10;&#10;Description automatically generated with low confidence" id="1820" name="Google Shape;1820;p298"/>
          <p:cNvPicPr preferRelativeResize="0"/>
          <p:nvPr/>
        </p:nvPicPr>
        <p:blipFill rotWithShape="1">
          <a:blip r:embed="rId3">
            <a:alphaModFix/>
          </a:blip>
          <a:srcRect b="0" l="0" r="4652" t="0"/>
          <a:stretch/>
        </p:blipFill>
        <p:spPr>
          <a:xfrm>
            <a:off x="5303525" y="1555758"/>
            <a:ext cx="6547103" cy="3884917"/>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pic>
        <p:nvPicPr>
          <p:cNvPr descr="Chart&#10;&#10;Description automatically generated with medium confidence" id="1825" name="Google Shape;1825;p299"/>
          <p:cNvPicPr preferRelativeResize="0"/>
          <p:nvPr/>
        </p:nvPicPr>
        <p:blipFill rotWithShape="1">
          <a:blip r:embed="rId3">
            <a:alphaModFix/>
          </a:blip>
          <a:srcRect b="0" l="0" r="4652" t="0"/>
          <a:stretch/>
        </p:blipFill>
        <p:spPr>
          <a:xfrm>
            <a:off x="5303520" y="1371600"/>
            <a:ext cx="6547103" cy="4069080"/>
          </a:xfrm>
          <a:prstGeom prst="rect">
            <a:avLst/>
          </a:prstGeom>
          <a:noFill/>
          <a:ln>
            <a:noFill/>
          </a:ln>
        </p:spPr>
      </p:pic>
      <p:sp>
        <p:nvSpPr>
          <p:cNvPr id="1826" name="Google Shape;1826;p299"/>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Rhode Island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pic>
        <p:nvPicPr>
          <p:cNvPr descr="Chart, bar chart&#10;&#10;Description automatically generated" id="1831" name="Google Shape;1831;p300"/>
          <p:cNvPicPr preferRelativeResize="0"/>
          <p:nvPr/>
        </p:nvPicPr>
        <p:blipFill rotWithShape="1">
          <a:blip r:embed="rId3">
            <a:alphaModFix/>
          </a:blip>
          <a:srcRect b="0" l="0" r="0" t="0"/>
          <a:stretch/>
        </p:blipFill>
        <p:spPr>
          <a:xfrm>
            <a:off x="5303520" y="1143000"/>
            <a:ext cx="6650066" cy="4663440"/>
          </a:xfrm>
          <a:prstGeom prst="rect">
            <a:avLst/>
          </a:prstGeom>
          <a:noFill/>
          <a:ln>
            <a:noFill/>
          </a:ln>
        </p:spPr>
      </p:pic>
      <p:sp>
        <p:nvSpPr>
          <p:cNvPr id="1832" name="Google Shape;1832;p300"/>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Rhode Island Participation in AP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of Exams </a:t>
            </a:r>
            <a:endParaRPr b="0" sz="2400"/>
          </a:p>
          <a:p>
            <a:pPr indent="0" lvl="0" marL="0" rtl="0" algn="l">
              <a:spcBef>
                <a:spcPts val="0"/>
              </a:spcBef>
              <a:spcAft>
                <a:spcPts val="0"/>
              </a:spcAft>
              <a:buClr>
                <a:schemeClr val="dk1"/>
              </a:buClr>
              <a:buSzPts val="1100"/>
              <a:buFont typeface="Arial"/>
              <a:buNone/>
            </a:pPr>
            <a:r>
              <a:rPr b="0" lang="en-US" sz="2400"/>
              <a:t>by Gender</a:t>
            </a:r>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pic>
        <p:nvPicPr>
          <p:cNvPr id="1837" name="Google Shape;1837;p301"/>
          <p:cNvPicPr preferRelativeResize="0"/>
          <p:nvPr/>
        </p:nvPicPr>
        <p:blipFill rotWithShape="1">
          <a:blip r:embed="rId3">
            <a:alphaModFix/>
          </a:blip>
          <a:srcRect b="0" l="9195" r="11665" t="0"/>
          <a:stretch/>
        </p:blipFill>
        <p:spPr>
          <a:xfrm>
            <a:off x="822960" y="2286000"/>
            <a:ext cx="10456737" cy="4343399"/>
          </a:xfrm>
          <a:prstGeom prst="rect">
            <a:avLst/>
          </a:prstGeom>
          <a:noFill/>
          <a:ln>
            <a:noFill/>
          </a:ln>
        </p:spPr>
      </p:pic>
      <p:sp>
        <p:nvSpPr>
          <p:cNvPr id="1838" name="Google Shape;1838;p301"/>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Rhode Island </a:t>
            </a:r>
            <a:r>
              <a:rPr lang="en-US"/>
              <a:t>Participation in </a:t>
            </a:r>
            <a:endParaRPr/>
          </a:p>
          <a:p>
            <a:pPr indent="0" lvl="0" marL="0" rtl="0" algn="ctr">
              <a:spcBef>
                <a:spcPts val="0"/>
              </a:spcBef>
              <a:spcAft>
                <a:spcPts val="0"/>
              </a:spcAft>
              <a:buClr>
                <a:schemeClr val="dk1"/>
              </a:buClr>
              <a:buSzPts val="990"/>
              <a:buFont typeface="Arial"/>
              <a:buNone/>
            </a:pPr>
            <a:r>
              <a:rPr lang="en-US"/>
              <a:t>AP Computer Science</a:t>
            </a:r>
            <a:endParaRPr/>
          </a:p>
          <a:p>
            <a:pPr indent="0" lvl="0" marL="0" rtl="0" algn="ctr">
              <a:spcBef>
                <a:spcPts val="0"/>
              </a:spcBef>
              <a:spcAft>
                <a:spcPts val="0"/>
              </a:spcAft>
              <a:buClr>
                <a:schemeClr val="dk1"/>
              </a:buClr>
              <a:buSzPct val="45833"/>
              <a:buFont typeface="Arial"/>
              <a:buNone/>
            </a:pPr>
            <a:r>
              <a:rPr b="0" lang="en-US" sz="2400"/>
              <a:t>Percentage of Exams by Race/Ethnicity</a:t>
            </a:r>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302"/>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South Carolina</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303"/>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South Carolina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A picture containing chart&#10;&#10;Description automatically generated" id="1849" name="Google Shape;1849;p303"/>
          <p:cNvPicPr preferRelativeResize="0"/>
          <p:nvPr/>
        </p:nvPicPr>
        <p:blipFill rotWithShape="1">
          <a:blip r:embed="rId3">
            <a:alphaModFix/>
          </a:blip>
          <a:srcRect b="0" l="0" r="5311" t="0"/>
          <a:stretch/>
        </p:blipFill>
        <p:spPr>
          <a:xfrm>
            <a:off x="5303525" y="1554480"/>
            <a:ext cx="6501384" cy="4319298"/>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pic>
        <p:nvPicPr>
          <p:cNvPr id="1854" name="Google Shape;1854;p304"/>
          <p:cNvPicPr preferRelativeResize="0"/>
          <p:nvPr/>
        </p:nvPicPr>
        <p:blipFill rotWithShape="1">
          <a:blip r:embed="rId3">
            <a:alphaModFix/>
          </a:blip>
          <a:srcRect b="0" l="0" r="5311" t="0"/>
          <a:stretch/>
        </p:blipFill>
        <p:spPr>
          <a:xfrm>
            <a:off x="5303520" y="1371600"/>
            <a:ext cx="6501384" cy="4069080"/>
          </a:xfrm>
          <a:prstGeom prst="rect">
            <a:avLst/>
          </a:prstGeom>
          <a:noFill/>
          <a:ln>
            <a:noFill/>
          </a:ln>
        </p:spPr>
      </p:pic>
      <p:sp>
        <p:nvSpPr>
          <p:cNvPr id="1855" name="Google Shape;1855;p304"/>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South Carolina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pic>
        <p:nvPicPr>
          <p:cNvPr descr="A picture containing diagram&#10;&#10;Description automatically generated" id="1860" name="Google Shape;1860;p305"/>
          <p:cNvPicPr preferRelativeResize="0"/>
          <p:nvPr/>
        </p:nvPicPr>
        <p:blipFill rotWithShape="1">
          <a:blip r:embed="rId3">
            <a:alphaModFix/>
          </a:blip>
          <a:srcRect b="0" l="0" r="5249" t="0"/>
          <a:stretch/>
        </p:blipFill>
        <p:spPr>
          <a:xfrm>
            <a:off x="5303520" y="1371600"/>
            <a:ext cx="6501384" cy="4069080"/>
          </a:xfrm>
          <a:prstGeom prst="rect">
            <a:avLst/>
          </a:prstGeom>
          <a:noFill/>
          <a:ln>
            <a:noFill/>
          </a:ln>
        </p:spPr>
      </p:pic>
      <p:sp>
        <p:nvSpPr>
          <p:cNvPr id="1861" name="Google Shape;1861;p305"/>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South Carolina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pic>
        <p:nvPicPr>
          <p:cNvPr descr="Chart&#10;&#10;Description automatically generated" id="1866" name="Google Shape;1866;p306"/>
          <p:cNvPicPr preferRelativeResize="0"/>
          <p:nvPr/>
        </p:nvPicPr>
        <p:blipFill rotWithShape="1">
          <a:blip r:embed="rId3">
            <a:alphaModFix/>
          </a:blip>
          <a:srcRect b="0" l="0" r="57244" t="0"/>
          <a:stretch/>
        </p:blipFill>
        <p:spPr>
          <a:xfrm>
            <a:off x="5394960" y="-118872"/>
            <a:ext cx="6338753" cy="6857999"/>
          </a:xfrm>
          <a:prstGeom prst="rect">
            <a:avLst/>
          </a:prstGeom>
          <a:noFill/>
          <a:ln>
            <a:noFill/>
          </a:ln>
        </p:spPr>
      </p:pic>
      <p:sp>
        <p:nvSpPr>
          <p:cNvPr id="1867" name="Google Shape;1867;p306"/>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South Carolina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pic>
        <p:nvPicPr>
          <p:cNvPr descr="Graphical user interface, text&#10;&#10;Description automatically generated" id="1872" name="Google Shape;1872;p307"/>
          <p:cNvPicPr preferRelativeResize="0"/>
          <p:nvPr/>
        </p:nvPicPr>
        <p:blipFill rotWithShape="1">
          <a:blip r:embed="rId3">
            <a:alphaModFix/>
          </a:blip>
          <a:srcRect b="0" l="0" r="0" t="0"/>
          <a:stretch/>
        </p:blipFill>
        <p:spPr>
          <a:xfrm>
            <a:off x="1737360" y="2286000"/>
            <a:ext cx="8983522" cy="4480559"/>
          </a:xfrm>
          <a:prstGeom prst="rect">
            <a:avLst/>
          </a:prstGeom>
          <a:noFill/>
          <a:ln>
            <a:noFill/>
          </a:ln>
        </p:spPr>
      </p:pic>
      <p:sp>
        <p:nvSpPr>
          <p:cNvPr id="1873" name="Google Shape;1873;p307"/>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South Carolina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7"/>
          <p:cNvSpPr txBox="1"/>
          <p:nvPr>
            <p:ph type="title"/>
          </p:nvPr>
        </p:nvSpPr>
        <p:spPr>
          <a:xfrm>
            <a:off x="539413" y="375725"/>
            <a:ext cx="11113200" cy="867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K–12 Computer Science Standards</a:t>
            </a:r>
            <a:endParaRPr/>
          </a:p>
        </p:txBody>
      </p:sp>
      <p:pic>
        <p:nvPicPr>
          <p:cNvPr descr="Map&#10;&#10;Description automatically generated" id="339" name="Google Shape;339;p47"/>
          <p:cNvPicPr preferRelativeResize="0"/>
          <p:nvPr/>
        </p:nvPicPr>
        <p:blipFill rotWithShape="1">
          <a:blip r:embed="rId3">
            <a:alphaModFix/>
          </a:blip>
          <a:srcRect b="0" l="0" r="0" t="0"/>
          <a:stretch/>
        </p:blipFill>
        <p:spPr>
          <a:xfrm>
            <a:off x="356616" y="2029968"/>
            <a:ext cx="7159750" cy="4663019"/>
          </a:xfrm>
          <a:prstGeom prst="rect">
            <a:avLst/>
          </a:prstGeom>
          <a:noFill/>
          <a:ln>
            <a:noFill/>
          </a:ln>
        </p:spPr>
      </p:pic>
      <p:pic>
        <p:nvPicPr>
          <p:cNvPr id="340" name="Google Shape;340;p47"/>
          <p:cNvPicPr preferRelativeResize="0"/>
          <p:nvPr/>
        </p:nvPicPr>
        <p:blipFill>
          <a:blip r:embed="rId4">
            <a:alphaModFix/>
          </a:blip>
          <a:stretch>
            <a:fillRect/>
          </a:stretch>
        </p:blipFill>
        <p:spPr>
          <a:xfrm>
            <a:off x="7516368" y="2880360"/>
            <a:ext cx="4370834" cy="3151066"/>
          </a:xfrm>
          <a:prstGeom prst="rect">
            <a:avLst/>
          </a:prstGeom>
          <a:noFill/>
          <a:ln>
            <a:noFill/>
          </a:ln>
        </p:spPr>
      </p:pic>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308"/>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South Dakota</a:t>
            </a:r>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309"/>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South Dakota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10;&#10;Description automatically generated" id="1884" name="Google Shape;1884;p309"/>
          <p:cNvPicPr preferRelativeResize="0"/>
          <p:nvPr/>
        </p:nvPicPr>
        <p:blipFill rotWithShape="1">
          <a:blip r:embed="rId3">
            <a:alphaModFix/>
          </a:blip>
          <a:srcRect b="0" l="0" r="5347" t="0"/>
          <a:stretch/>
        </p:blipFill>
        <p:spPr>
          <a:xfrm>
            <a:off x="5303525" y="1554475"/>
            <a:ext cx="6519671" cy="4333076"/>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pic>
        <p:nvPicPr>
          <p:cNvPr descr="A picture containing chart&#10;&#10;Description automatically generated" id="1889" name="Google Shape;1889;p310"/>
          <p:cNvPicPr preferRelativeResize="0"/>
          <p:nvPr/>
        </p:nvPicPr>
        <p:blipFill rotWithShape="1">
          <a:blip r:embed="rId3">
            <a:alphaModFix/>
          </a:blip>
          <a:srcRect b="0" l="0" r="5051" t="0"/>
          <a:stretch/>
        </p:blipFill>
        <p:spPr>
          <a:xfrm>
            <a:off x="5303520" y="1371600"/>
            <a:ext cx="6519671" cy="4069080"/>
          </a:xfrm>
          <a:prstGeom prst="rect">
            <a:avLst/>
          </a:prstGeom>
          <a:noFill/>
          <a:ln>
            <a:noFill/>
          </a:ln>
        </p:spPr>
      </p:pic>
      <p:sp>
        <p:nvSpPr>
          <p:cNvPr id="1890" name="Google Shape;1890;p310"/>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South Dakota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311"/>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South Dakota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pic>
        <p:nvPicPr>
          <p:cNvPr descr="A picture containing chart&#10;&#10;Description automatically generated" id="1896" name="Google Shape;1896;p311"/>
          <p:cNvPicPr preferRelativeResize="0"/>
          <p:nvPr/>
        </p:nvPicPr>
        <p:blipFill rotWithShape="1">
          <a:blip r:embed="rId3">
            <a:alphaModFix/>
          </a:blip>
          <a:srcRect b="0" l="0" r="5347" t="0"/>
          <a:stretch/>
        </p:blipFill>
        <p:spPr>
          <a:xfrm>
            <a:off x="5303525" y="1543380"/>
            <a:ext cx="6519671" cy="3897296"/>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pic>
        <p:nvPicPr>
          <p:cNvPr descr="Chart, bar chart&#10;&#10;Description automatically generated" id="1901" name="Google Shape;1901;p312"/>
          <p:cNvPicPr preferRelativeResize="0"/>
          <p:nvPr/>
        </p:nvPicPr>
        <p:blipFill rotWithShape="1">
          <a:blip r:embed="rId3">
            <a:alphaModFix/>
          </a:blip>
          <a:srcRect b="0" l="0" r="6872" t="0"/>
          <a:stretch/>
        </p:blipFill>
        <p:spPr>
          <a:xfrm>
            <a:off x="5303520" y="1143000"/>
            <a:ext cx="6190488" cy="4663440"/>
          </a:xfrm>
          <a:prstGeom prst="rect">
            <a:avLst/>
          </a:prstGeom>
          <a:noFill/>
          <a:ln>
            <a:noFill/>
          </a:ln>
        </p:spPr>
      </p:pic>
      <p:sp>
        <p:nvSpPr>
          <p:cNvPr id="1902" name="Google Shape;1902;p312"/>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South Dakota Participation in AP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of Exams </a:t>
            </a:r>
            <a:endParaRPr b="0" sz="2400"/>
          </a:p>
          <a:p>
            <a:pPr indent="0" lvl="0" marL="0" rtl="0" algn="l">
              <a:spcBef>
                <a:spcPts val="0"/>
              </a:spcBef>
              <a:spcAft>
                <a:spcPts val="0"/>
              </a:spcAft>
              <a:buClr>
                <a:schemeClr val="dk1"/>
              </a:buClr>
              <a:buSzPts val="1100"/>
              <a:buFont typeface="Arial"/>
              <a:buNone/>
            </a:pPr>
            <a:r>
              <a:rPr b="0" lang="en-US" sz="2400"/>
              <a:t>by Gender</a:t>
            </a:r>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pic>
        <p:nvPicPr>
          <p:cNvPr id="1907" name="Google Shape;1907;p313"/>
          <p:cNvPicPr preferRelativeResize="0"/>
          <p:nvPr/>
        </p:nvPicPr>
        <p:blipFill rotWithShape="1">
          <a:blip r:embed="rId3">
            <a:alphaModFix/>
          </a:blip>
          <a:srcRect b="0" l="8468" r="11184" t="0"/>
          <a:stretch/>
        </p:blipFill>
        <p:spPr>
          <a:xfrm>
            <a:off x="822960" y="2286000"/>
            <a:ext cx="10608755" cy="4343399"/>
          </a:xfrm>
          <a:prstGeom prst="rect">
            <a:avLst/>
          </a:prstGeom>
          <a:noFill/>
          <a:ln>
            <a:noFill/>
          </a:ln>
        </p:spPr>
      </p:pic>
      <p:sp>
        <p:nvSpPr>
          <p:cNvPr id="1908" name="Google Shape;1908;p313"/>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South Dakota </a:t>
            </a:r>
            <a:r>
              <a:rPr lang="en-US"/>
              <a:t>Participation in </a:t>
            </a:r>
            <a:endParaRPr/>
          </a:p>
          <a:p>
            <a:pPr indent="0" lvl="0" marL="0" rtl="0" algn="ctr">
              <a:spcBef>
                <a:spcPts val="0"/>
              </a:spcBef>
              <a:spcAft>
                <a:spcPts val="0"/>
              </a:spcAft>
              <a:buClr>
                <a:schemeClr val="dk1"/>
              </a:buClr>
              <a:buSzPts val="990"/>
              <a:buFont typeface="Arial"/>
              <a:buNone/>
            </a:pPr>
            <a:r>
              <a:rPr lang="en-US"/>
              <a:t>AP Computer Science</a:t>
            </a:r>
            <a:endParaRPr/>
          </a:p>
          <a:p>
            <a:pPr indent="0" lvl="0" marL="0" rtl="0" algn="ctr">
              <a:spcBef>
                <a:spcPts val="0"/>
              </a:spcBef>
              <a:spcAft>
                <a:spcPts val="0"/>
              </a:spcAft>
              <a:buClr>
                <a:schemeClr val="dk1"/>
              </a:buClr>
              <a:buSzPct val="45833"/>
              <a:buFont typeface="Arial"/>
              <a:buNone/>
            </a:pPr>
            <a:r>
              <a:rPr b="0" lang="en-US" sz="2400"/>
              <a:t>Percentage of Exams by Race/Ethnicity</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p314"/>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Tennessee</a:t>
            </a:r>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p315"/>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Tennessee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None/>
            </a:pPr>
            <a:r>
              <a:rPr b="0" lang="en-US" sz="2400"/>
              <a:t>Percentage Access by School Year </a:t>
            </a:r>
            <a:endParaRPr/>
          </a:p>
        </p:txBody>
      </p:sp>
      <p:pic>
        <p:nvPicPr>
          <p:cNvPr descr="Chart&#10;&#10;Description automatically generated" id="1919" name="Google Shape;1919;p315"/>
          <p:cNvPicPr preferRelativeResize="0"/>
          <p:nvPr/>
        </p:nvPicPr>
        <p:blipFill rotWithShape="1">
          <a:blip r:embed="rId3">
            <a:alphaModFix/>
          </a:blip>
          <a:srcRect b="0" l="0" r="7595" t="0"/>
          <a:stretch/>
        </p:blipFill>
        <p:spPr>
          <a:xfrm>
            <a:off x="5303525" y="1371600"/>
            <a:ext cx="6665976" cy="4529594"/>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pic>
        <p:nvPicPr>
          <p:cNvPr descr="Chart&#10;&#10;Description automatically generated" id="1924" name="Google Shape;1924;p316"/>
          <p:cNvPicPr preferRelativeResize="0"/>
          <p:nvPr/>
        </p:nvPicPr>
        <p:blipFill rotWithShape="1">
          <a:blip r:embed="rId3">
            <a:alphaModFix/>
          </a:blip>
          <a:srcRect b="0" l="0" r="7595" t="0"/>
          <a:stretch/>
        </p:blipFill>
        <p:spPr>
          <a:xfrm>
            <a:off x="5303520" y="1371600"/>
            <a:ext cx="6665976" cy="4069080"/>
          </a:xfrm>
          <a:prstGeom prst="rect">
            <a:avLst/>
          </a:prstGeom>
          <a:noFill/>
          <a:ln>
            <a:noFill/>
          </a:ln>
        </p:spPr>
      </p:pic>
      <p:sp>
        <p:nvSpPr>
          <p:cNvPr id="1925" name="Google Shape;1925;p316"/>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Tennessee </a:t>
            </a:r>
            <a:r>
              <a:rPr lang="en-US"/>
              <a:t>High Schools Offering Computer Science</a:t>
            </a:r>
            <a:endParaRPr/>
          </a:p>
          <a:p>
            <a:pPr indent="0" lvl="0" marL="0" rtl="0" algn="l">
              <a:spcBef>
                <a:spcPts val="0"/>
              </a:spcBef>
              <a:spcAft>
                <a:spcPts val="0"/>
              </a:spcAft>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pic>
        <p:nvPicPr>
          <p:cNvPr descr="Chart&#10;&#10;Description automatically generated" id="1930" name="Google Shape;1930;p317"/>
          <p:cNvPicPr preferRelativeResize="0"/>
          <p:nvPr/>
        </p:nvPicPr>
        <p:blipFill rotWithShape="1">
          <a:blip r:embed="rId3">
            <a:alphaModFix/>
          </a:blip>
          <a:srcRect b="0" l="0" r="7313" t="0"/>
          <a:stretch/>
        </p:blipFill>
        <p:spPr>
          <a:xfrm>
            <a:off x="5303520" y="1371600"/>
            <a:ext cx="6665976" cy="4069080"/>
          </a:xfrm>
          <a:prstGeom prst="rect">
            <a:avLst/>
          </a:prstGeom>
          <a:noFill/>
          <a:ln>
            <a:noFill/>
          </a:ln>
        </p:spPr>
      </p:pic>
      <p:sp>
        <p:nvSpPr>
          <p:cNvPr id="1931" name="Google Shape;1931;p317"/>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Tennessee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539400" y="374904"/>
            <a:ext cx="11113200" cy="867600"/>
          </a:xfrm>
          <a:prstGeom prst="rect">
            <a:avLst/>
          </a:prstGeom>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Fifth Annual Report</a:t>
            </a:r>
            <a:endParaRPr/>
          </a:p>
        </p:txBody>
      </p:sp>
      <p:sp>
        <p:nvSpPr>
          <p:cNvPr id="146" name="Google Shape;146;p21"/>
          <p:cNvSpPr txBox="1"/>
          <p:nvPr>
            <p:ph idx="4294967295" type="body"/>
          </p:nvPr>
        </p:nvSpPr>
        <p:spPr>
          <a:xfrm>
            <a:off x="566257" y="2372053"/>
            <a:ext cx="11059500" cy="3749100"/>
          </a:xfrm>
          <a:prstGeom prst="rect">
            <a:avLst/>
          </a:prstGeom>
        </p:spPr>
        <p:txBody>
          <a:bodyPr anchorCtr="0" anchor="t" bIns="45700" lIns="91425" spcFirstLastPara="1" rIns="91425" wrap="square" tIns="45700">
            <a:normAutofit lnSpcReduction="20000"/>
          </a:bodyPr>
          <a:lstStyle/>
          <a:p>
            <a:pPr indent="0" lvl="0" marL="0" rtl="0" algn="l">
              <a:lnSpc>
                <a:spcPct val="100000"/>
              </a:lnSpc>
              <a:spcBef>
                <a:spcPts val="1500"/>
              </a:spcBef>
              <a:spcAft>
                <a:spcPts val="0"/>
              </a:spcAft>
              <a:buNone/>
            </a:pPr>
            <a:r>
              <a:rPr b="1" lang="en-US" sz="3200"/>
              <a:t>This report includes:</a:t>
            </a:r>
            <a:endParaRPr b="1" sz="3200"/>
          </a:p>
          <a:p>
            <a:pPr indent="-431800" lvl="0" marL="457200" rtl="0" algn="l">
              <a:lnSpc>
                <a:spcPct val="100000"/>
              </a:lnSpc>
              <a:spcBef>
                <a:spcPts val="1500"/>
              </a:spcBef>
              <a:spcAft>
                <a:spcPts val="0"/>
              </a:spcAft>
              <a:buSzPts val="3200"/>
              <a:buFont typeface="Montserrat"/>
              <a:buChar char="•"/>
            </a:pPr>
            <a:r>
              <a:rPr lang="en-US" sz="3200">
                <a:latin typeface="Montserrat"/>
                <a:ea typeface="Montserrat"/>
                <a:cs typeface="Montserrat"/>
                <a:sym typeface="Montserrat"/>
              </a:rPr>
              <a:t>A summary of national momentum and trends</a:t>
            </a:r>
            <a:endParaRPr sz="3200">
              <a:latin typeface="Montserrat"/>
              <a:ea typeface="Montserrat"/>
              <a:cs typeface="Montserrat"/>
              <a:sym typeface="Montserrat"/>
            </a:endParaRPr>
          </a:p>
          <a:p>
            <a:pPr indent="-431800" lvl="0" marL="457200" rtl="0" algn="l">
              <a:lnSpc>
                <a:spcPct val="100000"/>
              </a:lnSpc>
              <a:spcBef>
                <a:spcPts val="1500"/>
              </a:spcBef>
              <a:spcAft>
                <a:spcPts val="0"/>
              </a:spcAft>
              <a:buSzPts val="3200"/>
              <a:buFont typeface="Montserrat"/>
              <a:buChar char="•"/>
            </a:pPr>
            <a:r>
              <a:rPr lang="en-US" sz="3200">
                <a:latin typeface="Montserrat"/>
                <a:ea typeface="Montserrat"/>
                <a:cs typeface="Montserrat"/>
                <a:sym typeface="Montserrat"/>
              </a:rPr>
              <a:t>A description of nine state policies prioritizing computer science education</a:t>
            </a:r>
            <a:endParaRPr sz="3200">
              <a:latin typeface="Montserrat"/>
              <a:ea typeface="Montserrat"/>
              <a:cs typeface="Montserrat"/>
              <a:sym typeface="Montserrat"/>
            </a:endParaRPr>
          </a:p>
          <a:p>
            <a:pPr indent="-431800" lvl="0" marL="457200" rtl="0" algn="l">
              <a:lnSpc>
                <a:spcPct val="100000"/>
              </a:lnSpc>
              <a:spcBef>
                <a:spcPts val="1500"/>
              </a:spcBef>
              <a:spcAft>
                <a:spcPts val="0"/>
              </a:spcAft>
              <a:buSzPts val="3200"/>
              <a:buFont typeface="Montserrat"/>
              <a:buChar char="•"/>
            </a:pPr>
            <a:r>
              <a:rPr lang="en-US" sz="3200">
                <a:latin typeface="Montserrat"/>
                <a:ea typeface="Montserrat"/>
                <a:cs typeface="Montserrat"/>
                <a:sym typeface="Montserrat"/>
              </a:rPr>
              <a:t>Data on computer science access and participation (the K</a:t>
            </a:r>
            <a:r>
              <a:rPr lang="en-US" sz="3200"/>
              <a:t>–</a:t>
            </a:r>
            <a:r>
              <a:rPr lang="en-US" sz="3200">
                <a:latin typeface="Montserrat"/>
                <a:ea typeface="Montserrat"/>
                <a:cs typeface="Montserrat"/>
                <a:sym typeface="Montserrat"/>
              </a:rPr>
              <a:t>12 CS Access Report)</a:t>
            </a:r>
            <a:endParaRPr sz="3200">
              <a:latin typeface="Montserrat"/>
              <a:ea typeface="Montserrat"/>
              <a:cs typeface="Montserrat"/>
              <a:sym typeface="Montserrat"/>
            </a:endParaRPr>
          </a:p>
          <a:p>
            <a:pPr indent="-431800" lvl="0" marL="457200" rtl="0" algn="l">
              <a:lnSpc>
                <a:spcPct val="100000"/>
              </a:lnSpc>
              <a:spcBef>
                <a:spcPts val="1500"/>
              </a:spcBef>
              <a:spcAft>
                <a:spcPts val="1500"/>
              </a:spcAft>
              <a:buSzPts val="3200"/>
              <a:buFont typeface="Montserrat"/>
              <a:buChar char="•"/>
            </a:pPr>
            <a:r>
              <a:rPr lang="en-US" sz="3200">
                <a:latin typeface="Montserrat"/>
                <a:ea typeface="Montserrat"/>
                <a:cs typeface="Montserrat"/>
                <a:sym typeface="Montserrat"/>
              </a:rPr>
              <a:t>State summaries</a:t>
            </a:r>
            <a:endParaRPr sz="32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8"/>
          <p:cNvSpPr txBox="1"/>
          <p:nvPr>
            <p:ph type="title"/>
          </p:nvPr>
        </p:nvSpPr>
        <p:spPr>
          <a:xfrm>
            <a:off x="539413" y="375725"/>
            <a:ext cx="11113200" cy="867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Computer Science Teacher Certification</a:t>
            </a:r>
            <a:endParaRPr/>
          </a:p>
        </p:txBody>
      </p:sp>
      <p:pic>
        <p:nvPicPr>
          <p:cNvPr descr="Map&#10;&#10;Description automatically generated" id="346" name="Google Shape;346;p48"/>
          <p:cNvPicPr preferRelativeResize="0"/>
          <p:nvPr/>
        </p:nvPicPr>
        <p:blipFill rotWithShape="1">
          <a:blip r:embed="rId3">
            <a:alphaModFix/>
          </a:blip>
          <a:srcRect b="0" l="0" r="0" t="0"/>
          <a:stretch/>
        </p:blipFill>
        <p:spPr>
          <a:xfrm>
            <a:off x="356616" y="2029968"/>
            <a:ext cx="7159750" cy="4663019"/>
          </a:xfrm>
          <a:prstGeom prst="rect">
            <a:avLst/>
          </a:prstGeom>
          <a:noFill/>
          <a:ln>
            <a:noFill/>
          </a:ln>
        </p:spPr>
      </p:pic>
      <p:pic>
        <p:nvPicPr>
          <p:cNvPr id="347" name="Google Shape;347;p48"/>
          <p:cNvPicPr preferRelativeResize="0"/>
          <p:nvPr/>
        </p:nvPicPr>
        <p:blipFill>
          <a:blip r:embed="rId4">
            <a:alphaModFix/>
          </a:blip>
          <a:stretch>
            <a:fillRect/>
          </a:stretch>
        </p:blipFill>
        <p:spPr>
          <a:xfrm>
            <a:off x="7516368" y="2880360"/>
            <a:ext cx="4370834" cy="3151066"/>
          </a:xfrm>
          <a:prstGeom prst="rect">
            <a:avLst/>
          </a:prstGeom>
          <a:noFill/>
          <a:ln>
            <a:noFill/>
          </a:ln>
        </p:spPr>
      </p:pic>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318"/>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Tennessee </a:t>
            </a:r>
            <a:r>
              <a:rPr lang="en-US"/>
              <a:t>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pic>
        <p:nvPicPr>
          <p:cNvPr descr="Graphical user interface, chart&#10;&#10;Description automatically generated" id="1937" name="Google Shape;1937;p318"/>
          <p:cNvPicPr preferRelativeResize="0"/>
          <p:nvPr/>
        </p:nvPicPr>
        <p:blipFill rotWithShape="1">
          <a:blip r:embed="rId3">
            <a:alphaModFix/>
          </a:blip>
          <a:srcRect b="0" l="0" r="56567" t="0"/>
          <a:stretch/>
        </p:blipFill>
        <p:spPr>
          <a:xfrm>
            <a:off x="5394960" y="-118872"/>
            <a:ext cx="6442364" cy="6857999"/>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pic>
        <p:nvPicPr>
          <p:cNvPr descr="Graphical user interface, text&#10;&#10;Description automatically generated" id="1942" name="Google Shape;1942;p319"/>
          <p:cNvPicPr preferRelativeResize="0"/>
          <p:nvPr/>
        </p:nvPicPr>
        <p:blipFill rotWithShape="1">
          <a:blip r:embed="rId3">
            <a:alphaModFix/>
          </a:blip>
          <a:srcRect b="0" l="0" r="0" t="0"/>
          <a:stretch/>
        </p:blipFill>
        <p:spPr>
          <a:xfrm>
            <a:off x="1737360" y="2284850"/>
            <a:ext cx="8713220" cy="4480559"/>
          </a:xfrm>
          <a:prstGeom prst="rect">
            <a:avLst/>
          </a:prstGeom>
          <a:noFill/>
          <a:ln>
            <a:noFill/>
          </a:ln>
        </p:spPr>
      </p:pic>
      <p:sp>
        <p:nvSpPr>
          <p:cNvPr id="1943" name="Google Shape;1943;p319"/>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Tennessee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320"/>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Texas</a:t>
            </a:r>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321"/>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Texas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10;&#10;Description automatically generated" id="1954" name="Google Shape;1954;p321"/>
          <p:cNvPicPr preferRelativeResize="0"/>
          <p:nvPr/>
        </p:nvPicPr>
        <p:blipFill rotWithShape="1">
          <a:blip r:embed="rId3">
            <a:alphaModFix/>
          </a:blip>
          <a:srcRect b="0" l="0" r="8842" t="0"/>
          <a:stretch/>
        </p:blipFill>
        <p:spPr>
          <a:xfrm>
            <a:off x="5303525" y="1371600"/>
            <a:ext cx="6556249" cy="4524063"/>
          </a:xfrm>
          <a:prstGeom prst="rect">
            <a:avLst/>
          </a:prstGeom>
          <a:noFill/>
          <a:ln>
            <a:noFill/>
          </a:ln>
        </p:spPr>
      </p:pic>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pic>
        <p:nvPicPr>
          <p:cNvPr descr="Chart&#10;&#10;Description automatically generated" id="1959" name="Google Shape;1959;p322"/>
          <p:cNvPicPr preferRelativeResize="0"/>
          <p:nvPr/>
        </p:nvPicPr>
        <p:blipFill rotWithShape="1">
          <a:blip r:embed="rId3">
            <a:alphaModFix/>
          </a:blip>
          <a:srcRect b="0" l="0" r="8842" t="0"/>
          <a:stretch/>
        </p:blipFill>
        <p:spPr>
          <a:xfrm>
            <a:off x="5303520" y="1371600"/>
            <a:ext cx="6556249" cy="4069080"/>
          </a:xfrm>
          <a:prstGeom prst="rect">
            <a:avLst/>
          </a:prstGeom>
          <a:noFill/>
          <a:ln>
            <a:noFill/>
          </a:ln>
        </p:spPr>
      </p:pic>
      <p:sp>
        <p:nvSpPr>
          <p:cNvPr id="1960" name="Google Shape;1960;p322"/>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Texas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pic>
        <p:nvPicPr>
          <p:cNvPr descr="Chart&#10;&#10;Description automatically generated" id="1965" name="Google Shape;1965;p323"/>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1966" name="Google Shape;1966;p323"/>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Texas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pic>
        <p:nvPicPr>
          <p:cNvPr descr="Graphical user interface&#10;&#10;Description automatically generated" id="1971" name="Google Shape;1971;p324"/>
          <p:cNvPicPr preferRelativeResize="0"/>
          <p:nvPr/>
        </p:nvPicPr>
        <p:blipFill rotWithShape="1">
          <a:blip r:embed="rId3">
            <a:alphaModFix/>
          </a:blip>
          <a:srcRect b="0" l="0" r="59390" t="0"/>
          <a:stretch/>
        </p:blipFill>
        <p:spPr>
          <a:xfrm>
            <a:off x="5486400" y="-457200"/>
            <a:ext cx="6432474" cy="7315201"/>
          </a:xfrm>
          <a:prstGeom prst="rect">
            <a:avLst/>
          </a:prstGeom>
          <a:noFill/>
          <a:ln>
            <a:noFill/>
          </a:ln>
        </p:spPr>
      </p:pic>
      <p:sp>
        <p:nvSpPr>
          <p:cNvPr id="1972" name="Google Shape;1972;p324"/>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Texas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pic>
        <p:nvPicPr>
          <p:cNvPr descr="Text&#10;&#10;Description automatically generated with medium confidence" id="1977" name="Google Shape;1977;p325"/>
          <p:cNvPicPr preferRelativeResize="0"/>
          <p:nvPr/>
        </p:nvPicPr>
        <p:blipFill rotWithShape="1">
          <a:blip r:embed="rId3">
            <a:alphaModFix/>
          </a:blip>
          <a:srcRect b="0" l="0" r="0" t="0"/>
          <a:stretch/>
        </p:blipFill>
        <p:spPr>
          <a:xfrm>
            <a:off x="1737360" y="2286000"/>
            <a:ext cx="8725892" cy="4480559"/>
          </a:xfrm>
          <a:prstGeom prst="rect">
            <a:avLst/>
          </a:prstGeom>
          <a:noFill/>
          <a:ln>
            <a:noFill/>
          </a:ln>
        </p:spPr>
      </p:pic>
      <p:sp>
        <p:nvSpPr>
          <p:cNvPr id="1978" name="Google Shape;1978;p325"/>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Texas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326"/>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Utah</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327"/>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Utah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A picture containing graphical user interface&#10;&#10;Description automatically generated" id="1989" name="Google Shape;1989;p327"/>
          <p:cNvPicPr preferRelativeResize="0"/>
          <p:nvPr/>
        </p:nvPicPr>
        <p:blipFill rotWithShape="1">
          <a:blip r:embed="rId3">
            <a:alphaModFix/>
          </a:blip>
          <a:srcRect b="0" l="0" r="8892" t="0"/>
          <a:stretch/>
        </p:blipFill>
        <p:spPr>
          <a:xfrm>
            <a:off x="5303520" y="1371600"/>
            <a:ext cx="6565392" cy="45351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9"/>
          <p:cNvSpPr txBox="1"/>
          <p:nvPr>
            <p:ph type="title"/>
          </p:nvPr>
        </p:nvSpPr>
        <p:spPr>
          <a:xfrm>
            <a:off x="539413" y="375725"/>
            <a:ext cx="11113200" cy="867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Preservice Programs</a:t>
            </a:r>
            <a:endParaRPr/>
          </a:p>
        </p:txBody>
      </p:sp>
      <p:pic>
        <p:nvPicPr>
          <p:cNvPr descr="Map&#10;&#10;Description automatically generated" id="353" name="Google Shape;353;p49"/>
          <p:cNvPicPr preferRelativeResize="0"/>
          <p:nvPr/>
        </p:nvPicPr>
        <p:blipFill rotWithShape="1">
          <a:blip r:embed="rId3">
            <a:alphaModFix/>
          </a:blip>
          <a:srcRect b="0" l="0" r="0" t="0"/>
          <a:stretch/>
        </p:blipFill>
        <p:spPr>
          <a:xfrm>
            <a:off x="356616" y="2029968"/>
            <a:ext cx="7159750" cy="4663019"/>
          </a:xfrm>
          <a:prstGeom prst="rect">
            <a:avLst/>
          </a:prstGeom>
          <a:noFill/>
          <a:ln>
            <a:noFill/>
          </a:ln>
        </p:spPr>
      </p:pic>
      <p:pic>
        <p:nvPicPr>
          <p:cNvPr id="354" name="Google Shape;354;p49"/>
          <p:cNvPicPr preferRelativeResize="0"/>
          <p:nvPr/>
        </p:nvPicPr>
        <p:blipFill>
          <a:blip r:embed="rId4">
            <a:alphaModFix/>
          </a:blip>
          <a:stretch>
            <a:fillRect/>
          </a:stretch>
        </p:blipFill>
        <p:spPr>
          <a:xfrm>
            <a:off x="7516368" y="2761488"/>
            <a:ext cx="4370834" cy="3273552"/>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pic>
        <p:nvPicPr>
          <p:cNvPr descr="A picture containing bar chart&#10;&#10;Description automatically generated" id="1994" name="Google Shape;1994;p328"/>
          <p:cNvPicPr preferRelativeResize="0"/>
          <p:nvPr/>
        </p:nvPicPr>
        <p:blipFill rotWithShape="1">
          <a:blip r:embed="rId3">
            <a:alphaModFix/>
          </a:blip>
          <a:srcRect b="0" l="0" r="8941" t="0"/>
          <a:stretch/>
        </p:blipFill>
        <p:spPr>
          <a:xfrm>
            <a:off x="5303520" y="1371225"/>
            <a:ext cx="6565392" cy="4070175"/>
          </a:xfrm>
          <a:prstGeom prst="rect">
            <a:avLst/>
          </a:prstGeom>
          <a:noFill/>
          <a:ln>
            <a:noFill/>
          </a:ln>
        </p:spPr>
      </p:pic>
      <p:sp>
        <p:nvSpPr>
          <p:cNvPr id="1995" name="Google Shape;1995;p328"/>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Utah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pic>
        <p:nvPicPr>
          <p:cNvPr descr="A picture containing bar chart&#10;&#10;Description automatically generated" id="2000" name="Google Shape;2000;p329"/>
          <p:cNvPicPr preferRelativeResize="0"/>
          <p:nvPr/>
        </p:nvPicPr>
        <p:blipFill rotWithShape="1">
          <a:blip r:embed="rId3">
            <a:alphaModFix/>
          </a:blip>
          <a:srcRect b="0" l="0" r="8875" t="0"/>
          <a:stretch/>
        </p:blipFill>
        <p:spPr>
          <a:xfrm>
            <a:off x="5303034" y="1371225"/>
            <a:ext cx="6565392" cy="4069080"/>
          </a:xfrm>
          <a:prstGeom prst="rect">
            <a:avLst/>
          </a:prstGeom>
          <a:noFill/>
          <a:ln>
            <a:noFill/>
          </a:ln>
        </p:spPr>
      </p:pic>
      <p:sp>
        <p:nvSpPr>
          <p:cNvPr id="2001" name="Google Shape;2001;p329"/>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Utah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pic>
        <p:nvPicPr>
          <p:cNvPr descr="Graphical user interface&#10;&#10;Description automatically generated" id="2006" name="Google Shape;2006;p330"/>
          <p:cNvPicPr preferRelativeResize="0"/>
          <p:nvPr/>
        </p:nvPicPr>
        <p:blipFill rotWithShape="1">
          <a:blip r:embed="rId3">
            <a:alphaModFix/>
          </a:blip>
          <a:srcRect b="0" l="0" r="56792" t="0"/>
          <a:stretch/>
        </p:blipFill>
        <p:spPr>
          <a:xfrm>
            <a:off x="5394960" y="-118872"/>
            <a:ext cx="6397534" cy="6857999"/>
          </a:xfrm>
          <a:prstGeom prst="rect">
            <a:avLst/>
          </a:prstGeom>
          <a:noFill/>
          <a:ln>
            <a:noFill/>
          </a:ln>
        </p:spPr>
      </p:pic>
      <p:sp>
        <p:nvSpPr>
          <p:cNvPr id="2007" name="Google Shape;2007;p330"/>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Utah </a:t>
            </a:r>
            <a:r>
              <a:rPr lang="en-US"/>
              <a:t>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1" name="Shape 2011"/>
        <p:cNvGrpSpPr/>
        <p:nvPr/>
      </p:nvGrpSpPr>
      <p:grpSpPr>
        <a:xfrm>
          <a:off x="0" y="0"/>
          <a:ext cx="0" cy="0"/>
          <a:chOff x="0" y="0"/>
          <a:chExt cx="0" cy="0"/>
        </a:xfrm>
      </p:grpSpPr>
      <p:pic>
        <p:nvPicPr>
          <p:cNvPr descr="Graphical user interface&#10;&#10;Description automatically generated" id="2012" name="Google Shape;2012;p331"/>
          <p:cNvPicPr preferRelativeResize="0"/>
          <p:nvPr/>
        </p:nvPicPr>
        <p:blipFill rotWithShape="1">
          <a:blip r:embed="rId3">
            <a:alphaModFix/>
          </a:blip>
          <a:srcRect b="0" l="0" r="0" t="0"/>
          <a:stretch/>
        </p:blipFill>
        <p:spPr>
          <a:xfrm>
            <a:off x="1737350" y="2286000"/>
            <a:ext cx="8778230" cy="4572000"/>
          </a:xfrm>
          <a:prstGeom prst="rect">
            <a:avLst/>
          </a:prstGeom>
          <a:noFill/>
          <a:ln>
            <a:noFill/>
          </a:ln>
        </p:spPr>
      </p:pic>
      <p:sp>
        <p:nvSpPr>
          <p:cNvPr id="2013" name="Google Shape;2013;p331"/>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Utah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332"/>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Vermont</a:t>
            </a:r>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333"/>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Vermont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 bar chart&#10;&#10;Description automatically generated" id="2024" name="Google Shape;2024;p333"/>
          <p:cNvPicPr preferRelativeResize="0"/>
          <p:nvPr/>
        </p:nvPicPr>
        <p:blipFill rotWithShape="1">
          <a:blip r:embed="rId3">
            <a:alphaModFix/>
          </a:blip>
          <a:srcRect b="0" l="0" r="5347" t="0"/>
          <a:stretch/>
        </p:blipFill>
        <p:spPr>
          <a:xfrm>
            <a:off x="5303525" y="1554480"/>
            <a:ext cx="6519671" cy="4333071"/>
          </a:xfrm>
          <a:prstGeom prst="rect">
            <a:avLst/>
          </a:prstGeom>
          <a:noFill/>
          <a:ln>
            <a:noFill/>
          </a:ln>
        </p:spPr>
      </p:pic>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pic>
        <p:nvPicPr>
          <p:cNvPr descr="A picture containing chart&#10;&#10;Description automatically generated" id="2029" name="Google Shape;2029;p334"/>
          <p:cNvPicPr preferRelativeResize="0"/>
          <p:nvPr/>
        </p:nvPicPr>
        <p:blipFill rotWithShape="1">
          <a:blip r:embed="rId3">
            <a:alphaModFix/>
          </a:blip>
          <a:srcRect b="0" l="0" r="4979" t="0"/>
          <a:stretch/>
        </p:blipFill>
        <p:spPr>
          <a:xfrm>
            <a:off x="5303520" y="1371600"/>
            <a:ext cx="6519671" cy="4069080"/>
          </a:xfrm>
          <a:prstGeom prst="rect">
            <a:avLst/>
          </a:prstGeom>
          <a:noFill/>
          <a:ln>
            <a:noFill/>
          </a:ln>
        </p:spPr>
      </p:pic>
      <p:sp>
        <p:nvSpPr>
          <p:cNvPr id="2030" name="Google Shape;2030;p334"/>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Vermont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sp>
        <p:nvSpPr>
          <p:cNvPr id="2035" name="Google Shape;2035;p335"/>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Vermont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pic>
        <p:nvPicPr>
          <p:cNvPr id="2036" name="Google Shape;2036;p335"/>
          <p:cNvPicPr preferRelativeResize="0"/>
          <p:nvPr/>
        </p:nvPicPr>
        <p:blipFill rotWithShape="1">
          <a:blip r:embed="rId3">
            <a:alphaModFix/>
          </a:blip>
          <a:srcRect b="0" l="0" r="4979" t="0"/>
          <a:stretch/>
        </p:blipFill>
        <p:spPr>
          <a:xfrm>
            <a:off x="5303525" y="1560910"/>
            <a:ext cx="6519671" cy="3879765"/>
          </a:xfrm>
          <a:prstGeom prst="rect">
            <a:avLst/>
          </a:prstGeom>
          <a:noFill/>
          <a:ln>
            <a:noFill/>
          </a:ln>
        </p:spPr>
      </p:pic>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pic>
        <p:nvPicPr>
          <p:cNvPr descr="Chart, bar chart, treemap chart&#10;&#10;Description automatically generated" id="2041" name="Google Shape;2041;p336"/>
          <p:cNvPicPr preferRelativeResize="0"/>
          <p:nvPr/>
        </p:nvPicPr>
        <p:blipFill rotWithShape="1">
          <a:blip r:embed="rId3">
            <a:alphaModFix/>
          </a:blip>
          <a:srcRect b="0" l="0" r="6533" t="0"/>
          <a:stretch/>
        </p:blipFill>
        <p:spPr>
          <a:xfrm>
            <a:off x="5303520" y="1411224"/>
            <a:ext cx="6556247" cy="4488275"/>
          </a:xfrm>
          <a:prstGeom prst="rect">
            <a:avLst/>
          </a:prstGeom>
          <a:noFill/>
          <a:ln>
            <a:noFill/>
          </a:ln>
        </p:spPr>
      </p:pic>
      <p:sp>
        <p:nvSpPr>
          <p:cNvPr id="2042" name="Google Shape;2042;p336"/>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Vermont Participation in AP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of Exams </a:t>
            </a:r>
            <a:endParaRPr b="0" sz="2400"/>
          </a:p>
          <a:p>
            <a:pPr indent="0" lvl="0" marL="0" rtl="0" algn="l">
              <a:spcBef>
                <a:spcPts val="0"/>
              </a:spcBef>
              <a:spcAft>
                <a:spcPts val="0"/>
              </a:spcAft>
              <a:buClr>
                <a:schemeClr val="dk1"/>
              </a:buClr>
              <a:buSzPts val="1100"/>
              <a:buFont typeface="Arial"/>
              <a:buNone/>
            </a:pPr>
            <a:r>
              <a:rPr b="0" lang="en-US" sz="2400"/>
              <a:t>by Gender</a:t>
            </a:r>
            <a:endParaRPr/>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pic>
        <p:nvPicPr>
          <p:cNvPr descr="Graphical user interface, text&#10;&#10;Description automatically generated" id="2047" name="Google Shape;2047;p337"/>
          <p:cNvPicPr preferRelativeResize="0"/>
          <p:nvPr/>
        </p:nvPicPr>
        <p:blipFill rotWithShape="1">
          <a:blip r:embed="rId3">
            <a:alphaModFix/>
          </a:blip>
          <a:srcRect b="0" l="8211" r="11679" t="0"/>
          <a:stretch/>
        </p:blipFill>
        <p:spPr>
          <a:xfrm>
            <a:off x="822960" y="2286000"/>
            <a:ext cx="10587037" cy="4343399"/>
          </a:xfrm>
          <a:prstGeom prst="rect">
            <a:avLst/>
          </a:prstGeom>
          <a:noFill/>
          <a:ln>
            <a:noFill/>
          </a:ln>
        </p:spPr>
      </p:pic>
      <p:sp>
        <p:nvSpPr>
          <p:cNvPr id="2048" name="Google Shape;2048;p337"/>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Vermont </a:t>
            </a:r>
            <a:r>
              <a:rPr lang="en-US"/>
              <a:t>Participation in </a:t>
            </a:r>
            <a:endParaRPr/>
          </a:p>
          <a:p>
            <a:pPr indent="0" lvl="0" marL="0" rtl="0" algn="ctr">
              <a:spcBef>
                <a:spcPts val="0"/>
              </a:spcBef>
              <a:spcAft>
                <a:spcPts val="0"/>
              </a:spcAft>
              <a:buClr>
                <a:schemeClr val="dk1"/>
              </a:buClr>
              <a:buSzPts val="990"/>
              <a:buFont typeface="Arial"/>
              <a:buNone/>
            </a:pPr>
            <a:r>
              <a:rPr lang="en-US"/>
              <a:t>AP Computer Science</a:t>
            </a:r>
            <a:endParaRPr/>
          </a:p>
          <a:p>
            <a:pPr indent="0" lvl="0" marL="0" rtl="0" algn="ctr">
              <a:spcBef>
                <a:spcPts val="0"/>
              </a:spcBef>
              <a:spcAft>
                <a:spcPts val="0"/>
              </a:spcAft>
              <a:buClr>
                <a:schemeClr val="dk1"/>
              </a:buClr>
              <a:buSzPct val="45833"/>
              <a:buFont typeface="Arial"/>
              <a:buNone/>
            </a:pPr>
            <a:r>
              <a:rPr b="0" lang="en-US" sz="2400"/>
              <a:t>Percentage of Exams by Race/Ethnicity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0"/>
          <p:cNvSpPr txBox="1"/>
          <p:nvPr>
            <p:ph type="title"/>
          </p:nvPr>
        </p:nvSpPr>
        <p:spPr>
          <a:xfrm>
            <a:off x="539413" y="375725"/>
            <a:ext cx="11113200" cy="867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State Computer Science Supervisor</a:t>
            </a:r>
            <a:endParaRPr/>
          </a:p>
        </p:txBody>
      </p:sp>
      <p:pic>
        <p:nvPicPr>
          <p:cNvPr id="360" name="Google Shape;360;p50"/>
          <p:cNvPicPr preferRelativeResize="0"/>
          <p:nvPr/>
        </p:nvPicPr>
        <p:blipFill rotWithShape="1">
          <a:blip r:embed="rId3">
            <a:alphaModFix/>
          </a:blip>
          <a:srcRect b="0" l="0" r="0" t="0"/>
          <a:stretch/>
        </p:blipFill>
        <p:spPr>
          <a:xfrm>
            <a:off x="356616" y="2029968"/>
            <a:ext cx="7159750" cy="4664068"/>
          </a:xfrm>
          <a:prstGeom prst="rect">
            <a:avLst/>
          </a:prstGeom>
          <a:noFill/>
          <a:ln>
            <a:noFill/>
          </a:ln>
        </p:spPr>
      </p:pic>
      <p:pic>
        <p:nvPicPr>
          <p:cNvPr id="361" name="Google Shape;361;p50"/>
          <p:cNvPicPr preferRelativeResize="0"/>
          <p:nvPr/>
        </p:nvPicPr>
        <p:blipFill>
          <a:blip r:embed="rId4">
            <a:alphaModFix/>
          </a:blip>
          <a:stretch>
            <a:fillRect/>
          </a:stretch>
        </p:blipFill>
        <p:spPr>
          <a:xfrm>
            <a:off x="7516368" y="2880360"/>
            <a:ext cx="4370834" cy="3151066"/>
          </a:xfrm>
          <a:prstGeom prst="rect">
            <a:avLst/>
          </a:prstGeom>
          <a:noFill/>
          <a:ln>
            <a:noFill/>
          </a:ln>
        </p:spPr>
      </p:pic>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sp>
        <p:nvSpPr>
          <p:cNvPr id="2053" name="Google Shape;2053;p338"/>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Virginia</a:t>
            </a:r>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7" name="Shape 2057"/>
        <p:cNvGrpSpPr/>
        <p:nvPr/>
      </p:nvGrpSpPr>
      <p:grpSpPr>
        <a:xfrm>
          <a:off x="0" y="0"/>
          <a:ext cx="0" cy="0"/>
          <a:chOff x="0" y="0"/>
          <a:chExt cx="0" cy="0"/>
        </a:xfrm>
      </p:grpSpPr>
      <p:sp>
        <p:nvSpPr>
          <p:cNvPr id="2058" name="Google Shape;2058;p339"/>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Virginia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A picture containing graphical user interface&#10;&#10;Description automatically generated" id="2059" name="Google Shape;2059;p339"/>
          <p:cNvPicPr preferRelativeResize="0"/>
          <p:nvPr/>
        </p:nvPicPr>
        <p:blipFill rotWithShape="1">
          <a:blip r:embed="rId3">
            <a:alphaModFix/>
          </a:blip>
          <a:srcRect b="0" l="0" r="8941" t="0"/>
          <a:stretch/>
        </p:blipFill>
        <p:spPr>
          <a:xfrm>
            <a:off x="5303525" y="1371600"/>
            <a:ext cx="6547103" cy="4523088"/>
          </a:xfrm>
          <a:prstGeom prst="rect">
            <a:avLst/>
          </a:prstGeom>
          <a:noFill/>
          <a:ln>
            <a:noFill/>
          </a:ln>
        </p:spPr>
      </p:pic>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pic>
        <p:nvPicPr>
          <p:cNvPr descr="A picture containing bar chart&#10;&#10;Description automatically generated" id="2064" name="Google Shape;2064;p340"/>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2065" name="Google Shape;2065;p340"/>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Virginia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pic>
        <p:nvPicPr>
          <p:cNvPr descr="A picture containing bar chart&#10;&#10;Description automatically generated" id="2070" name="Google Shape;2070;p341"/>
          <p:cNvPicPr preferRelativeResize="0"/>
          <p:nvPr/>
        </p:nvPicPr>
        <p:blipFill rotWithShape="1">
          <a:blip r:embed="rId3">
            <a:alphaModFix/>
          </a:blip>
          <a:srcRect b="0" l="0" r="8900" t="0"/>
          <a:stretch/>
        </p:blipFill>
        <p:spPr>
          <a:xfrm>
            <a:off x="5303520" y="1371600"/>
            <a:ext cx="6547103" cy="4069080"/>
          </a:xfrm>
          <a:prstGeom prst="rect">
            <a:avLst/>
          </a:prstGeom>
          <a:noFill/>
          <a:ln>
            <a:noFill/>
          </a:ln>
        </p:spPr>
      </p:pic>
      <p:sp>
        <p:nvSpPr>
          <p:cNvPr id="2071" name="Google Shape;2071;p341"/>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Virginia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pic>
        <p:nvPicPr>
          <p:cNvPr descr="Chart&#10;&#10;Description automatically generated" id="2076" name="Google Shape;2076;p342"/>
          <p:cNvPicPr preferRelativeResize="0"/>
          <p:nvPr/>
        </p:nvPicPr>
        <p:blipFill rotWithShape="1">
          <a:blip r:embed="rId3">
            <a:alphaModFix/>
          </a:blip>
          <a:srcRect b="0" l="0" r="56341" t="0"/>
          <a:stretch/>
        </p:blipFill>
        <p:spPr>
          <a:xfrm>
            <a:off x="5394960" y="-118872"/>
            <a:ext cx="6485711" cy="6857999"/>
          </a:xfrm>
          <a:prstGeom prst="rect">
            <a:avLst/>
          </a:prstGeom>
          <a:noFill/>
          <a:ln>
            <a:noFill/>
          </a:ln>
        </p:spPr>
      </p:pic>
      <p:sp>
        <p:nvSpPr>
          <p:cNvPr id="2077" name="Google Shape;2077;p342"/>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Virginia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pic>
        <p:nvPicPr>
          <p:cNvPr descr="Chart, text&#10;&#10;Description automatically generated" id="2082" name="Google Shape;2082;p343"/>
          <p:cNvPicPr preferRelativeResize="0"/>
          <p:nvPr/>
        </p:nvPicPr>
        <p:blipFill rotWithShape="1">
          <a:blip r:embed="rId3">
            <a:alphaModFix/>
          </a:blip>
          <a:srcRect b="0" l="0" r="0" t="0"/>
          <a:stretch/>
        </p:blipFill>
        <p:spPr>
          <a:xfrm>
            <a:off x="1737360" y="2286000"/>
            <a:ext cx="8725892" cy="4480559"/>
          </a:xfrm>
          <a:prstGeom prst="rect">
            <a:avLst/>
          </a:prstGeom>
          <a:noFill/>
          <a:ln>
            <a:noFill/>
          </a:ln>
        </p:spPr>
      </p:pic>
      <p:sp>
        <p:nvSpPr>
          <p:cNvPr id="2083" name="Google Shape;2083;p343"/>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Virginia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7" name="Shape 2087"/>
        <p:cNvGrpSpPr/>
        <p:nvPr/>
      </p:nvGrpSpPr>
      <p:grpSpPr>
        <a:xfrm>
          <a:off x="0" y="0"/>
          <a:ext cx="0" cy="0"/>
          <a:chOff x="0" y="0"/>
          <a:chExt cx="0" cy="0"/>
        </a:xfrm>
      </p:grpSpPr>
      <p:sp>
        <p:nvSpPr>
          <p:cNvPr id="2088" name="Google Shape;2088;p344"/>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Washington</a:t>
            </a:r>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345"/>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Washington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 bar chart&#10;&#10;Description automatically generated" id="2094" name="Google Shape;2094;p345"/>
          <p:cNvPicPr preferRelativeResize="0"/>
          <p:nvPr/>
        </p:nvPicPr>
        <p:blipFill rotWithShape="1">
          <a:blip r:embed="rId3">
            <a:alphaModFix/>
          </a:blip>
          <a:srcRect b="0" l="0" r="8842" t="0"/>
          <a:stretch/>
        </p:blipFill>
        <p:spPr>
          <a:xfrm>
            <a:off x="5303525" y="1371600"/>
            <a:ext cx="6556249" cy="4524075"/>
          </a:xfrm>
          <a:prstGeom prst="rect">
            <a:avLst/>
          </a:prstGeom>
          <a:noFill/>
          <a:ln>
            <a:noFill/>
          </a:ln>
        </p:spPr>
      </p:pic>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pic>
        <p:nvPicPr>
          <p:cNvPr descr="Chart&#10;&#10;Description automatically generated with medium confidence" id="2099" name="Google Shape;2099;p346"/>
          <p:cNvPicPr preferRelativeResize="0"/>
          <p:nvPr/>
        </p:nvPicPr>
        <p:blipFill rotWithShape="1">
          <a:blip r:embed="rId3">
            <a:alphaModFix/>
          </a:blip>
          <a:srcRect b="0" l="0" r="8842" t="0"/>
          <a:stretch/>
        </p:blipFill>
        <p:spPr>
          <a:xfrm>
            <a:off x="5303520" y="1371600"/>
            <a:ext cx="6556249" cy="4069080"/>
          </a:xfrm>
          <a:prstGeom prst="rect">
            <a:avLst/>
          </a:prstGeom>
          <a:noFill/>
          <a:ln>
            <a:noFill/>
          </a:ln>
        </p:spPr>
      </p:pic>
      <p:sp>
        <p:nvSpPr>
          <p:cNvPr id="2100" name="Google Shape;2100;p346"/>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Washington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pic>
        <p:nvPicPr>
          <p:cNvPr descr="Chart&#10;&#10;Description automatically generated" id="2105" name="Google Shape;2105;p347"/>
          <p:cNvPicPr preferRelativeResize="0"/>
          <p:nvPr/>
        </p:nvPicPr>
        <p:blipFill rotWithShape="1">
          <a:blip r:embed="rId3">
            <a:alphaModFix/>
          </a:blip>
          <a:srcRect b="0" l="0" r="8825" t="0"/>
          <a:stretch/>
        </p:blipFill>
        <p:spPr>
          <a:xfrm>
            <a:off x="5248970" y="1394463"/>
            <a:ext cx="6556249" cy="4069080"/>
          </a:xfrm>
          <a:prstGeom prst="rect">
            <a:avLst/>
          </a:prstGeom>
          <a:noFill/>
          <a:ln>
            <a:noFill/>
          </a:ln>
        </p:spPr>
      </p:pic>
      <p:sp>
        <p:nvSpPr>
          <p:cNvPr id="2106" name="Google Shape;2106;p347"/>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Washington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1"/>
          <p:cNvSpPr txBox="1"/>
          <p:nvPr>
            <p:ph type="title"/>
          </p:nvPr>
        </p:nvSpPr>
        <p:spPr>
          <a:xfrm>
            <a:off x="539413" y="375725"/>
            <a:ext cx="11113200" cy="867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Require All High Schools to Offer</a:t>
            </a:r>
            <a:endParaRPr/>
          </a:p>
        </p:txBody>
      </p:sp>
      <p:pic>
        <p:nvPicPr>
          <p:cNvPr descr="Map&#10;&#10;Description automatically generated" id="367" name="Google Shape;367;p51"/>
          <p:cNvPicPr preferRelativeResize="0"/>
          <p:nvPr/>
        </p:nvPicPr>
        <p:blipFill rotWithShape="1">
          <a:blip r:embed="rId3">
            <a:alphaModFix/>
          </a:blip>
          <a:srcRect b="0" l="0" r="0" t="0"/>
          <a:stretch/>
        </p:blipFill>
        <p:spPr>
          <a:xfrm>
            <a:off x="356616" y="2029968"/>
            <a:ext cx="7159750" cy="4663019"/>
          </a:xfrm>
          <a:prstGeom prst="rect">
            <a:avLst/>
          </a:prstGeom>
          <a:noFill/>
          <a:ln>
            <a:noFill/>
          </a:ln>
        </p:spPr>
      </p:pic>
      <p:pic>
        <p:nvPicPr>
          <p:cNvPr id="368" name="Google Shape;368;p51"/>
          <p:cNvPicPr preferRelativeResize="0"/>
          <p:nvPr/>
        </p:nvPicPr>
        <p:blipFill>
          <a:blip r:embed="rId4">
            <a:alphaModFix/>
          </a:blip>
          <a:stretch>
            <a:fillRect/>
          </a:stretch>
        </p:blipFill>
        <p:spPr>
          <a:xfrm>
            <a:off x="7516368" y="2880360"/>
            <a:ext cx="4370834" cy="3151066"/>
          </a:xfrm>
          <a:prstGeom prst="rect">
            <a:avLst/>
          </a:prstGeom>
          <a:noFill/>
          <a:ln>
            <a:noFill/>
          </a:ln>
        </p:spPr>
      </p:pic>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pic>
        <p:nvPicPr>
          <p:cNvPr descr="Chart&#10;&#10;Description automatically generated" id="2111" name="Google Shape;2111;p348"/>
          <p:cNvPicPr preferRelativeResize="0"/>
          <p:nvPr/>
        </p:nvPicPr>
        <p:blipFill rotWithShape="1">
          <a:blip r:embed="rId3">
            <a:alphaModFix/>
          </a:blip>
          <a:srcRect b="0" l="0" r="55438" t="0"/>
          <a:stretch/>
        </p:blipFill>
        <p:spPr>
          <a:xfrm>
            <a:off x="5394960" y="-118872"/>
            <a:ext cx="6603273" cy="6857999"/>
          </a:xfrm>
          <a:prstGeom prst="rect">
            <a:avLst/>
          </a:prstGeom>
          <a:noFill/>
          <a:ln>
            <a:noFill/>
          </a:ln>
        </p:spPr>
      </p:pic>
      <p:sp>
        <p:nvSpPr>
          <p:cNvPr id="2112" name="Google Shape;2112;p348"/>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Washington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pic>
        <p:nvPicPr>
          <p:cNvPr descr="Chart&#10;&#10;Description automatically generated" id="2117" name="Google Shape;2117;p349"/>
          <p:cNvPicPr preferRelativeResize="0"/>
          <p:nvPr/>
        </p:nvPicPr>
        <p:blipFill rotWithShape="1">
          <a:blip r:embed="rId3">
            <a:alphaModFix/>
          </a:blip>
          <a:srcRect b="0" l="0" r="0" t="0"/>
          <a:stretch/>
        </p:blipFill>
        <p:spPr>
          <a:xfrm>
            <a:off x="1737360" y="2286000"/>
            <a:ext cx="8725892" cy="4480559"/>
          </a:xfrm>
          <a:prstGeom prst="rect">
            <a:avLst/>
          </a:prstGeom>
          <a:noFill/>
          <a:ln>
            <a:noFill/>
          </a:ln>
        </p:spPr>
      </p:pic>
      <p:sp>
        <p:nvSpPr>
          <p:cNvPr id="2118" name="Google Shape;2118;p349"/>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Washington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350"/>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West Virginia</a:t>
            </a:r>
            <a:endParaRPr/>
          </a:p>
        </p:txBody>
      </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351"/>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West Virginia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10;&#10;Description automatically generated" id="2129" name="Google Shape;2129;p351"/>
          <p:cNvPicPr preferRelativeResize="0"/>
          <p:nvPr/>
        </p:nvPicPr>
        <p:blipFill rotWithShape="1">
          <a:blip r:embed="rId3">
            <a:alphaModFix/>
          </a:blip>
          <a:srcRect b="0" l="0" r="8941" t="0"/>
          <a:stretch/>
        </p:blipFill>
        <p:spPr>
          <a:xfrm>
            <a:off x="5303525" y="1371600"/>
            <a:ext cx="6547103" cy="4523088"/>
          </a:xfrm>
          <a:prstGeom prst="rect">
            <a:avLst/>
          </a:prstGeom>
          <a:noFill/>
          <a:ln>
            <a:noFill/>
          </a:ln>
        </p:spPr>
      </p:pic>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pic>
        <p:nvPicPr>
          <p:cNvPr descr="A picture containing bar chart&#10;&#10;Description automatically generated" id="2134" name="Google Shape;2134;p352"/>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2135" name="Google Shape;2135;p352"/>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West Virginia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353"/>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West Virginia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pic>
        <p:nvPicPr>
          <p:cNvPr id="2141" name="Google Shape;2141;p353"/>
          <p:cNvPicPr preferRelativeResize="0"/>
          <p:nvPr/>
        </p:nvPicPr>
        <p:blipFill rotWithShape="1">
          <a:blip r:embed="rId3">
            <a:alphaModFix/>
          </a:blip>
          <a:srcRect b="0" l="0" r="9165" t="0"/>
          <a:stretch/>
        </p:blipFill>
        <p:spPr>
          <a:xfrm>
            <a:off x="5303525" y="1172825"/>
            <a:ext cx="6547103" cy="4267850"/>
          </a:xfrm>
          <a:prstGeom prst="rect">
            <a:avLst/>
          </a:prstGeom>
          <a:noFill/>
          <a:ln>
            <a:noFill/>
          </a:ln>
        </p:spPr>
      </p:pic>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pic>
        <p:nvPicPr>
          <p:cNvPr descr="Chart&#10;&#10;Description automatically generated" id="2146" name="Google Shape;2146;p354"/>
          <p:cNvPicPr preferRelativeResize="0"/>
          <p:nvPr/>
        </p:nvPicPr>
        <p:blipFill rotWithShape="1">
          <a:blip r:embed="rId3">
            <a:alphaModFix/>
          </a:blip>
          <a:srcRect b="0" l="0" r="56115" t="0"/>
          <a:stretch/>
        </p:blipFill>
        <p:spPr>
          <a:xfrm>
            <a:off x="5394960" y="-118872"/>
            <a:ext cx="6505301" cy="6857999"/>
          </a:xfrm>
          <a:prstGeom prst="rect">
            <a:avLst/>
          </a:prstGeom>
          <a:noFill/>
          <a:ln>
            <a:noFill/>
          </a:ln>
        </p:spPr>
      </p:pic>
      <p:sp>
        <p:nvSpPr>
          <p:cNvPr id="2147" name="Google Shape;2147;p354"/>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West Virginia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pic>
        <p:nvPicPr>
          <p:cNvPr descr="A screenshot of a computer&#10;&#10;Description automatically generated with medium confidence" id="2152" name="Google Shape;2152;p355"/>
          <p:cNvPicPr preferRelativeResize="0"/>
          <p:nvPr/>
        </p:nvPicPr>
        <p:blipFill rotWithShape="1">
          <a:blip r:embed="rId3">
            <a:alphaModFix/>
          </a:blip>
          <a:srcRect b="0" l="0" r="0" t="0"/>
          <a:stretch/>
        </p:blipFill>
        <p:spPr>
          <a:xfrm>
            <a:off x="1737360" y="2286000"/>
            <a:ext cx="8804300" cy="4480559"/>
          </a:xfrm>
          <a:prstGeom prst="rect">
            <a:avLst/>
          </a:prstGeom>
          <a:noFill/>
          <a:ln>
            <a:noFill/>
          </a:ln>
        </p:spPr>
      </p:pic>
      <p:sp>
        <p:nvSpPr>
          <p:cNvPr id="2153" name="Google Shape;2153;p355"/>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West Virginia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sp>
        <p:nvSpPr>
          <p:cNvPr id="2158" name="Google Shape;2158;p356"/>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Wisconsin</a:t>
            </a:r>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357"/>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Wisconsin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A picture containing graphical user interface&#10;&#10;Description automatically generated" id="2164" name="Google Shape;2164;p357"/>
          <p:cNvPicPr preferRelativeResize="0"/>
          <p:nvPr/>
        </p:nvPicPr>
        <p:blipFill rotWithShape="1">
          <a:blip r:embed="rId3">
            <a:alphaModFix/>
          </a:blip>
          <a:srcRect b="0" l="0" r="8842" t="0"/>
          <a:stretch/>
        </p:blipFill>
        <p:spPr>
          <a:xfrm>
            <a:off x="5303525" y="1371600"/>
            <a:ext cx="6556249" cy="45240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2"/>
          <p:cNvSpPr txBox="1"/>
          <p:nvPr>
            <p:ph type="title"/>
          </p:nvPr>
        </p:nvSpPr>
        <p:spPr>
          <a:xfrm>
            <a:off x="539413" y="375725"/>
            <a:ext cx="11113200" cy="867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Higher Education Admissions</a:t>
            </a:r>
            <a:endParaRPr/>
          </a:p>
        </p:txBody>
      </p:sp>
      <p:pic>
        <p:nvPicPr>
          <p:cNvPr descr="Map&#10;&#10;Description automatically generated" id="374" name="Google Shape;374;p52"/>
          <p:cNvPicPr preferRelativeResize="0"/>
          <p:nvPr/>
        </p:nvPicPr>
        <p:blipFill rotWithShape="1">
          <a:blip r:embed="rId3">
            <a:alphaModFix/>
          </a:blip>
          <a:srcRect b="0" l="0" r="0" t="0"/>
          <a:stretch/>
        </p:blipFill>
        <p:spPr>
          <a:xfrm>
            <a:off x="356616" y="2029968"/>
            <a:ext cx="7159750" cy="4663019"/>
          </a:xfrm>
          <a:prstGeom prst="rect">
            <a:avLst/>
          </a:prstGeom>
          <a:noFill/>
          <a:ln>
            <a:noFill/>
          </a:ln>
        </p:spPr>
      </p:pic>
      <p:pic>
        <p:nvPicPr>
          <p:cNvPr id="375" name="Google Shape;375;p52"/>
          <p:cNvPicPr preferRelativeResize="0"/>
          <p:nvPr/>
        </p:nvPicPr>
        <p:blipFill>
          <a:blip r:embed="rId4">
            <a:alphaModFix/>
          </a:blip>
          <a:stretch>
            <a:fillRect/>
          </a:stretch>
        </p:blipFill>
        <p:spPr>
          <a:xfrm>
            <a:off x="7516368" y="2880360"/>
            <a:ext cx="4370834" cy="3151066"/>
          </a:xfrm>
          <a:prstGeom prst="rect">
            <a:avLst/>
          </a:prstGeom>
          <a:noFill/>
          <a:ln>
            <a:noFill/>
          </a:ln>
        </p:spPr>
      </p:pic>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pic>
        <p:nvPicPr>
          <p:cNvPr descr="A picture containing diagram&#10;&#10;Description automatically generated" id="2169" name="Google Shape;2169;p358"/>
          <p:cNvPicPr preferRelativeResize="0"/>
          <p:nvPr/>
        </p:nvPicPr>
        <p:blipFill rotWithShape="1">
          <a:blip r:embed="rId3">
            <a:alphaModFix/>
          </a:blip>
          <a:srcRect b="0" l="0" r="8842" t="0"/>
          <a:stretch/>
        </p:blipFill>
        <p:spPr>
          <a:xfrm>
            <a:off x="5303520" y="1371600"/>
            <a:ext cx="6556249" cy="4069080"/>
          </a:xfrm>
          <a:prstGeom prst="rect">
            <a:avLst/>
          </a:prstGeom>
          <a:noFill/>
          <a:ln>
            <a:noFill/>
          </a:ln>
        </p:spPr>
      </p:pic>
      <p:sp>
        <p:nvSpPr>
          <p:cNvPr id="2170" name="Google Shape;2170;p358"/>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Wisconsin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pic>
        <p:nvPicPr>
          <p:cNvPr descr="Chart, bar chart&#10;&#10;Description automatically generated" id="2175" name="Google Shape;2175;p359"/>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2176" name="Google Shape;2176;p359"/>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Wisconsin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pic>
        <p:nvPicPr>
          <p:cNvPr descr="Graphical user interface, chart&#10;&#10;Description automatically generated" id="2181" name="Google Shape;2181;p360"/>
          <p:cNvPicPr preferRelativeResize="0"/>
          <p:nvPr/>
        </p:nvPicPr>
        <p:blipFill rotWithShape="1">
          <a:blip r:embed="rId3">
            <a:alphaModFix/>
          </a:blip>
          <a:srcRect b="0" l="0" r="55665" t="0"/>
          <a:stretch/>
        </p:blipFill>
        <p:spPr>
          <a:xfrm>
            <a:off x="5394960" y="-118872"/>
            <a:ext cx="6573883" cy="6857999"/>
          </a:xfrm>
          <a:prstGeom prst="rect">
            <a:avLst/>
          </a:prstGeom>
          <a:noFill/>
          <a:ln>
            <a:noFill/>
          </a:ln>
        </p:spPr>
      </p:pic>
      <p:sp>
        <p:nvSpPr>
          <p:cNvPr id="2182" name="Google Shape;2182;p360"/>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Wisconsin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pic>
        <p:nvPicPr>
          <p:cNvPr descr="Graphical user interface, text, application&#10;&#10;Description automatically generated" id="2187" name="Google Shape;2187;p361"/>
          <p:cNvPicPr preferRelativeResize="0"/>
          <p:nvPr/>
        </p:nvPicPr>
        <p:blipFill rotWithShape="1">
          <a:blip r:embed="rId3">
            <a:alphaModFix/>
          </a:blip>
          <a:srcRect b="0" l="0" r="0" t="0"/>
          <a:stretch/>
        </p:blipFill>
        <p:spPr>
          <a:xfrm>
            <a:off x="1737360" y="2286000"/>
            <a:ext cx="8613878" cy="4480560"/>
          </a:xfrm>
          <a:prstGeom prst="rect">
            <a:avLst/>
          </a:prstGeom>
          <a:noFill/>
          <a:ln>
            <a:noFill/>
          </a:ln>
        </p:spPr>
      </p:pic>
      <p:sp>
        <p:nvSpPr>
          <p:cNvPr id="2188" name="Google Shape;2188;p361"/>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Wisconsin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sp>
        <p:nvSpPr>
          <p:cNvPr id="2193" name="Google Shape;2193;p362"/>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Wyoming</a:t>
            </a:r>
            <a:endParaRPr/>
          </a:p>
        </p:txBody>
      </p:sp>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p363"/>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Wyoming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 bar chart&#10;&#10;Description automatically generated" id="2199" name="Google Shape;2199;p363"/>
          <p:cNvPicPr preferRelativeResize="0"/>
          <p:nvPr/>
        </p:nvPicPr>
        <p:blipFill rotWithShape="1">
          <a:blip r:embed="rId3">
            <a:alphaModFix/>
          </a:blip>
          <a:srcRect b="0" l="0" r="8941" t="0"/>
          <a:stretch/>
        </p:blipFill>
        <p:spPr>
          <a:xfrm>
            <a:off x="5303525" y="1371600"/>
            <a:ext cx="6547103" cy="4523088"/>
          </a:xfrm>
          <a:prstGeom prst="rect">
            <a:avLst/>
          </a:prstGeom>
          <a:noFill/>
          <a:ln>
            <a:noFill/>
          </a:ln>
        </p:spPr>
      </p:pic>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pic>
        <p:nvPicPr>
          <p:cNvPr descr="Chart&#10;&#10;Description automatically generated" id="2204" name="Google Shape;2204;p364"/>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2205" name="Google Shape;2205;p364"/>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Wyoming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pic>
        <p:nvPicPr>
          <p:cNvPr descr="A picture containing chart&#10;&#10;Description automatically generated" id="2210" name="Google Shape;2210;p365"/>
          <p:cNvPicPr preferRelativeResize="0"/>
          <p:nvPr/>
        </p:nvPicPr>
        <p:blipFill rotWithShape="1">
          <a:blip r:embed="rId3">
            <a:alphaModFix/>
          </a:blip>
          <a:srcRect b="0" l="0" r="8941" t="0"/>
          <a:stretch/>
        </p:blipFill>
        <p:spPr>
          <a:xfrm>
            <a:off x="5303520" y="1371600"/>
            <a:ext cx="6547103" cy="4069080"/>
          </a:xfrm>
          <a:prstGeom prst="rect">
            <a:avLst/>
          </a:prstGeom>
          <a:noFill/>
          <a:ln>
            <a:noFill/>
          </a:ln>
        </p:spPr>
      </p:pic>
      <p:sp>
        <p:nvSpPr>
          <p:cNvPr id="2211" name="Google Shape;2211;p365"/>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Wyoming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pic>
        <p:nvPicPr>
          <p:cNvPr descr="Graphical user interface&#10;&#10;Description automatically generated" id="2216" name="Google Shape;2216;p366"/>
          <p:cNvPicPr preferRelativeResize="0"/>
          <p:nvPr/>
        </p:nvPicPr>
        <p:blipFill rotWithShape="1">
          <a:blip r:embed="rId3">
            <a:alphaModFix/>
          </a:blip>
          <a:srcRect b="0" l="0" r="56792" t="0"/>
          <a:stretch/>
        </p:blipFill>
        <p:spPr>
          <a:xfrm>
            <a:off x="5394960" y="-118872"/>
            <a:ext cx="6417129" cy="6857999"/>
          </a:xfrm>
          <a:prstGeom prst="rect">
            <a:avLst/>
          </a:prstGeom>
          <a:noFill/>
          <a:ln>
            <a:noFill/>
          </a:ln>
        </p:spPr>
      </p:pic>
      <p:sp>
        <p:nvSpPr>
          <p:cNvPr id="2217" name="Google Shape;2217;p366"/>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Wyoming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pic>
        <p:nvPicPr>
          <p:cNvPr descr="Graphical user interface, text, application&#10;&#10;Description automatically generated" id="2222" name="Google Shape;2222;p367"/>
          <p:cNvPicPr preferRelativeResize="0"/>
          <p:nvPr/>
        </p:nvPicPr>
        <p:blipFill rotWithShape="1">
          <a:blip r:embed="rId3">
            <a:alphaModFix/>
          </a:blip>
          <a:srcRect b="0" l="0" r="0" t="0"/>
          <a:stretch/>
        </p:blipFill>
        <p:spPr>
          <a:xfrm>
            <a:off x="1737360" y="2286000"/>
            <a:ext cx="8725892" cy="4480559"/>
          </a:xfrm>
          <a:prstGeom prst="rect">
            <a:avLst/>
          </a:prstGeom>
          <a:noFill/>
          <a:ln>
            <a:noFill/>
          </a:ln>
        </p:spPr>
      </p:pic>
      <p:sp>
        <p:nvSpPr>
          <p:cNvPr id="2223" name="Google Shape;2223;p367"/>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Wyoming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3"/>
          <p:cNvSpPr txBox="1"/>
          <p:nvPr>
            <p:ph type="title"/>
          </p:nvPr>
        </p:nvSpPr>
        <p:spPr>
          <a:xfrm>
            <a:off x="539413" y="375725"/>
            <a:ext cx="11113200" cy="867600"/>
          </a:xfrm>
          <a:prstGeom prst="rect">
            <a:avLst/>
          </a:prstGeom>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latin typeface="Montserrat"/>
                <a:ea typeface="Montserrat"/>
                <a:cs typeface="Montserrat"/>
                <a:sym typeface="Montserrat"/>
              </a:rPr>
              <a:t>Difference in Access for States </a:t>
            </a:r>
            <a:r>
              <a:rPr lang="en-US"/>
              <a:t>W</a:t>
            </a:r>
            <a:r>
              <a:rPr b="1" lang="en-US">
                <a:solidFill>
                  <a:schemeClr val="lt1"/>
                </a:solidFill>
                <a:latin typeface="Montserrat"/>
                <a:ea typeface="Montserrat"/>
                <a:cs typeface="Montserrat"/>
                <a:sym typeface="Montserrat"/>
              </a:rPr>
              <a:t>ith/</a:t>
            </a:r>
            <a:r>
              <a:rPr lang="en-US"/>
              <a:t>W</a:t>
            </a:r>
            <a:r>
              <a:rPr b="1" lang="en-US">
                <a:solidFill>
                  <a:schemeClr val="lt1"/>
                </a:solidFill>
                <a:latin typeface="Montserrat"/>
                <a:ea typeface="Montserrat"/>
                <a:cs typeface="Montserrat"/>
                <a:sym typeface="Montserrat"/>
              </a:rPr>
              <a:t>ithout Each Policy</a:t>
            </a:r>
            <a:endParaRPr b="1">
              <a:solidFill>
                <a:schemeClr val="lt1"/>
              </a:solidFill>
              <a:latin typeface="Montserrat"/>
              <a:ea typeface="Montserrat"/>
              <a:cs typeface="Montserrat"/>
              <a:sym typeface="Montserrat"/>
            </a:endParaRPr>
          </a:p>
        </p:txBody>
      </p:sp>
      <p:pic>
        <p:nvPicPr>
          <p:cNvPr id="381" name="Google Shape;381;p53"/>
          <p:cNvPicPr preferRelativeResize="0"/>
          <p:nvPr/>
        </p:nvPicPr>
        <p:blipFill>
          <a:blip r:embed="rId3">
            <a:alphaModFix/>
          </a:blip>
          <a:stretch>
            <a:fillRect/>
          </a:stretch>
        </p:blipFill>
        <p:spPr>
          <a:xfrm>
            <a:off x="190925" y="2355000"/>
            <a:ext cx="11810150" cy="4134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4"/>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Other Slides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5"/>
          <p:cNvSpPr txBox="1"/>
          <p:nvPr>
            <p:ph type="title"/>
          </p:nvPr>
        </p:nvSpPr>
        <p:spPr>
          <a:xfrm>
            <a:off x="539400" y="374904"/>
            <a:ext cx="11113200" cy="867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Policies Adopted</a:t>
            </a:r>
            <a:endParaRPr/>
          </a:p>
        </p:txBody>
      </p:sp>
      <p:pic>
        <p:nvPicPr>
          <p:cNvPr id="392" name="Google Shape;392;p55"/>
          <p:cNvPicPr preferRelativeResize="0"/>
          <p:nvPr/>
        </p:nvPicPr>
        <p:blipFill>
          <a:blip r:embed="rId3">
            <a:alphaModFix/>
          </a:blip>
          <a:stretch>
            <a:fillRect/>
          </a:stretch>
        </p:blipFill>
        <p:spPr>
          <a:xfrm>
            <a:off x="3144375" y="2105325"/>
            <a:ext cx="5961974" cy="473057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6"/>
          <p:cNvSpPr txBox="1"/>
          <p:nvPr>
            <p:ph type="title"/>
          </p:nvPr>
        </p:nvSpPr>
        <p:spPr>
          <a:xfrm>
            <a:off x="539400" y="374904"/>
            <a:ext cx="11113200" cy="867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Access to Computer Science</a:t>
            </a:r>
            <a:endParaRPr/>
          </a:p>
        </p:txBody>
      </p:sp>
      <p:pic>
        <p:nvPicPr>
          <p:cNvPr id="398" name="Google Shape;398;p56"/>
          <p:cNvPicPr preferRelativeResize="0"/>
          <p:nvPr/>
        </p:nvPicPr>
        <p:blipFill>
          <a:blip r:embed="rId3">
            <a:alphaModFix/>
          </a:blip>
          <a:stretch>
            <a:fillRect/>
          </a:stretch>
        </p:blipFill>
        <p:spPr>
          <a:xfrm>
            <a:off x="3144375" y="2105325"/>
            <a:ext cx="5961974" cy="465487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7"/>
          <p:cNvSpPr txBox="1"/>
          <p:nvPr>
            <p:ph type="title"/>
          </p:nvPr>
        </p:nvSpPr>
        <p:spPr>
          <a:xfrm>
            <a:off x="539400" y="374904"/>
            <a:ext cx="11113200" cy="867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Policies Adopted by State and Access to Computer Science</a:t>
            </a:r>
            <a:endParaRPr/>
          </a:p>
        </p:txBody>
      </p:sp>
      <p:pic>
        <p:nvPicPr>
          <p:cNvPr id="404" name="Google Shape;404;p57"/>
          <p:cNvPicPr preferRelativeResize="0"/>
          <p:nvPr/>
        </p:nvPicPr>
        <p:blipFill>
          <a:blip r:embed="rId3">
            <a:alphaModFix/>
          </a:blip>
          <a:stretch>
            <a:fillRect/>
          </a:stretch>
        </p:blipFill>
        <p:spPr>
          <a:xfrm>
            <a:off x="352525" y="2564925"/>
            <a:ext cx="5295447" cy="4134496"/>
          </a:xfrm>
          <a:prstGeom prst="rect">
            <a:avLst/>
          </a:prstGeom>
          <a:noFill/>
          <a:ln>
            <a:noFill/>
          </a:ln>
        </p:spPr>
      </p:pic>
      <p:pic>
        <p:nvPicPr>
          <p:cNvPr id="405" name="Google Shape;405;p57"/>
          <p:cNvPicPr preferRelativeResize="0"/>
          <p:nvPr/>
        </p:nvPicPr>
        <p:blipFill>
          <a:blip r:embed="rId4">
            <a:alphaModFix/>
          </a:blip>
          <a:stretch>
            <a:fillRect/>
          </a:stretch>
        </p:blipFill>
        <p:spPr>
          <a:xfrm>
            <a:off x="6544028" y="2564925"/>
            <a:ext cx="5295447" cy="4134498"/>
          </a:xfrm>
          <a:prstGeom prst="rect">
            <a:avLst/>
          </a:prstGeom>
          <a:noFill/>
          <a:ln>
            <a:noFill/>
          </a:ln>
        </p:spPr>
      </p:pic>
      <p:sp>
        <p:nvSpPr>
          <p:cNvPr id="406" name="Google Shape;406;p57"/>
          <p:cNvSpPr txBox="1"/>
          <p:nvPr/>
        </p:nvSpPr>
        <p:spPr>
          <a:xfrm>
            <a:off x="913775" y="2179275"/>
            <a:ext cx="400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ontserrat"/>
                <a:ea typeface="Montserrat"/>
                <a:cs typeface="Montserrat"/>
                <a:sym typeface="Montserrat"/>
              </a:rPr>
              <a:t>Number of Policies Adopted</a:t>
            </a:r>
            <a:endParaRPr b="1">
              <a:latin typeface="Montserrat"/>
              <a:ea typeface="Montserrat"/>
              <a:cs typeface="Montserrat"/>
              <a:sym typeface="Montserrat"/>
            </a:endParaRPr>
          </a:p>
        </p:txBody>
      </p:sp>
      <p:sp>
        <p:nvSpPr>
          <p:cNvPr id="407" name="Google Shape;407;p57"/>
          <p:cNvSpPr txBox="1"/>
          <p:nvPr/>
        </p:nvSpPr>
        <p:spPr>
          <a:xfrm>
            <a:off x="7270825" y="2179275"/>
            <a:ext cx="400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Montserrat"/>
                <a:ea typeface="Montserrat"/>
                <a:cs typeface="Montserrat"/>
                <a:sym typeface="Montserrat"/>
              </a:rPr>
              <a:t>Percent Access to Computer Science</a:t>
            </a:r>
            <a:endParaRPr b="1">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idx="4294967295" type="body"/>
          </p:nvPr>
        </p:nvSpPr>
        <p:spPr>
          <a:xfrm>
            <a:off x="566257" y="2372053"/>
            <a:ext cx="11059500" cy="3749100"/>
          </a:xfrm>
          <a:prstGeom prst="rect">
            <a:avLst/>
          </a:prstGeom>
        </p:spPr>
        <p:txBody>
          <a:bodyPr anchorCtr="0" anchor="t" bIns="45700" lIns="91425" spcFirstLastPara="1" rIns="91425" wrap="square" tIns="45700">
            <a:normAutofit/>
          </a:bodyPr>
          <a:lstStyle/>
          <a:p>
            <a:pPr indent="-431800" lvl="0" marL="457200" rtl="0" algn="l">
              <a:lnSpc>
                <a:spcPct val="100000"/>
              </a:lnSpc>
              <a:spcBef>
                <a:spcPts val="1500"/>
              </a:spcBef>
              <a:spcAft>
                <a:spcPts val="0"/>
              </a:spcAft>
              <a:buSzPts val="3200"/>
              <a:buFont typeface="Montserrat"/>
              <a:buChar char="•"/>
            </a:pPr>
            <a:r>
              <a:rPr lang="en-US" sz="3200">
                <a:latin typeface="Montserrat"/>
                <a:ea typeface="Montserrat"/>
                <a:cs typeface="Montserrat"/>
                <a:sym typeface="Montserrat"/>
              </a:rPr>
              <a:t>Participation data in foundational computer science courses, by demographic</a:t>
            </a:r>
            <a:endParaRPr sz="3200">
              <a:latin typeface="Montserrat"/>
              <a:ea typeface="Montserrat"/>
              <a:cs typeface="Montserrat"/>
              <a:sym typeface="Montserrat"/>
            </a:endParaRPr>
          </a:p>
          <a:p>
            <a:pPr indent="-431800" lvl="0" marL="457200" rtl="0" algn="l">
              <a:lnSpc>
                <a:spcPct val="100000"/>
              </a:lnSpc>
              <a:spcBef>
                <a:spcPts val="1500"/>
              </a:spcBef>
              <a:spcAft>
                <a:spcPts val="0"/>
              </a:spcAft>
              <a:buSzPts val="3200"/>
              <a:buFont typeface="Montserrat"/>
              <a:buChar char="•"/>
            </a:pPr>
            <a:r>
              <a:rPr lang="en-US" sz="3200">
                <a:latin typeface="Montserrat"/>
                <a:ea typeface="Montserrat"/>
                <a:cs typeface="Montserrat"/>
                <a:sym typeface="Montserrat"/>
              </a:rPr>
              <a:t>Preliminary K–8 access and participation data</a:t>
            </a:r>
            <a:endParaRPr sz="3200">
              <a:latin typeface="Montserrat"/>
              <a:ea typeface="Montserrat"/>
              <a:cs typeface="Montserrat"/>
              <a:sym typeface="Montserrat"/>
            </a:endParaRPr>
          </a:p>
          <a:p>
            <a:pPr indent="-431800" lvl="0" marL="457200" rtl="0" algn="l">
              <a:lnSpc>
                <a:spcPct val="100000"/>
              </a:lnSpc>
              <a:spcBef>
                <a:spcPts val="1500"/>
              </a:spcBef>
              <a:spcAft>
                <a:spcPts val="1500"/>
              </a:spcAft>
              <a:buSzPts val="3200"/>
              <a:buFont typeface="Montserrat"/>
              <a:buChar char="•"/>
            </a:pPr>
            <a:r>
              <a:rPr lang="en-US" sz="3200">
                <a:latin typeface="Montserrat"/>
                <a:ea typeface="Montserrat"/>
                <a:cs typeface="Montserrat"/>
                <a:sym typeface="Montserrat"/>
              </a:rPr>
              <a:t>Online interactive data visualization</a:t>
            </a:r>
            <a:endParaRPr sz="3200">
              <a:latin typeface="Montserrat"/>
              <a:ea typeface="Montserrat"/>
              <a:cs typeface="Montserrat"/>
              <a:sym typeface="Montserrat"/>
            </a:endParaRPr>
          </a:p>
        </p:txBody>
      </p:sp>
      <p:sp>
        <p:nvSpPr>
          <p:cNvPr id="152" name="Google Shape;152;p22"/>
          <p:cNvSpPr txBox="1"/>
          <p:nvPr>
            <p:ph type="title"/>
          </p:nvPr>
        </p:nvSpPr>
        <p:spPr>
          <a:xfrm>
            <a:off x="539400" y="374904"/>
            <a:ext cx="11113200" cy="867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New This Year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descr="A picture containing diagram&#10;&#10;Description automatically generated" id="412" name="Google Shape;412;p58"/>
          <p:cNvPicPr preferRelativeResize="0"/>
          <p:nvPr/>
        </p:nvPicPr>
        <p:blipFill rotWithShape="1">
          <a:blip r:embed="rId3">
            <a:alphaModFix/>
          </a:blip>
          <a:srcRect b="3753" l="0" r="0" t="0"/>
          <a:stretch/>
        </p:blipFill>
        <p:spPr>
          <a:xfrm>
            <a:off x="6014175" y="77537"/>
            <a:ext cx="5359575" cy="6702925"/>
          </a:xfrm>
          <a:prstGeom prst="rect">
            <a:avLst/>
          </a:prstGeom>
          <a:noFill/>
          <a:ln>
            <a:noFill/>
          </a:ln>
        </p:spPr>
      </p:pic>
      <p:sp>
        <p:nvSpPr>
          <p:cNvPr id="413" name="Google Shape;413;p58"/>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U.S. Schools Offering Computer Science</a:t>
            </a:r>
            <a:endParaRPr/>
          </a:p>
          <a:p>
            <a:pPr indent="0" lvl="0" marL="0" rtl="0" algn="l">
              <a:spcBef>
                <a:spcPts val="0"/>
              </a:spcBef>
              <a:spcAft>
                <a:spcPts val="0"/>
              </a:spcAft>
              <a:buNone/>
            </a:pPr>
            <a:r>
              <a:t/>
            </a:r>
            <a:endParaRPr/>
          </a:p>
          <a:p>
            <a:pPr indent="0" lvl="0" marL="0" rtl="0" algn="l">
              <a:spcBef>
                <a:spcPts val="0"/>
              </a:spcBef>
              <a:spcAft>
                <a:spcPts val="0"/>
              </a:spcAft>
              <a:buNone/>
            </a:pPr>
            <a:r>
              <a:rPr b="0" lang="en-US" sz="2400"/>
              <a:t>Percent of Public High Schools</a:t>
            </a:r>
            <a:endParaRPr b="0" sz="2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descr="Chart, bar chart&#10;&#10;Description automatically generated" id="418" name="Google Shape;418;p59"/>
          <p:cNvPicPr preferRelativeResize="0"/>
          <p:nvPr/>
        </p:nvPicPr>
        <p:blipFill rotWithShape="1">
          <a:blip r:embed="rId3">
            <a:alphaModFix/>
          </a:blip>
          <a:srcRect b="0" l="0" r="0" t="0"/>
          <a:stretch/>
        </p:blipFill>
        <p:spPr>
          <a:xfrm>
            <a:off x="5700152" y="1132674"/>
            <a:ext cx="5950201" cy="4988550"/>
          </a:xfrm>
          <a:prstGeom prst="rect">
            <a:avLst/>
          </a:prstGeom>
          <a:noFill/>
          <a:ln>
            <a:noFill/>
          </a:ln>
        </p:spPr>
      </p:pic>
      <p:sp>
        <p:nvSpPr>
          <p:cNvPr id="419" name="Google Shape;419;p59"/>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U.S. Student Participation in 6–8 Computer Science by Demographic</a:t>
            </a:r>
            <a:endParaRPr/>
          </a:p>
        </p:txBody>
      </p:sp>
      <p:sp>
        <p:nvSpPr>
          <p:cNvPr id="420" name="Google Shape;420;p59"/>
          <p:cNvSpPr txBox="1"/>
          <p:nvPr/>
        </p:nvSpPr>
        <p:spPr>
          <a:xfrm>
            <a:off x="5079300" y="6446520"/>
            <a:ext cx="6887100" cy="354000"/>
          </a:xfrm>
          <a:prstGeom prst="rect">
            <a:avLst/>
          </a:prstGeom>
          <a:noFill/>
          <a:ln>
            <a:noFill/>
          </a:ln>
        </p:spPr>
        <p:txBody>
          <a:bodyPr anchorCtr="0" anchor="t" bIns="91425" lIns="91425" spcFirstLastPara="1" rIns="91425" wrap="square" tIns="91425">
            <a:spAutoFit/>
          </a:bodyPr>
          <a:lstStyle/>
          <a:p>
            <a:pPr indent="0" lvl="0" marL="63500" rtl="0" algn="l">
              <a:lnSpc>
                <a:spcPct val="115000"/>
              </a:lnSpc>
              <a:spcBef>
                <a:spcPts val="0"/>
              </a:spcBef>
              <a:spcAft>
                <a:spcPts val="0"/>
              </a:spcAft>
              <a:buNone/>
            </a:pPr>
            <a:r>
              <a:rPr lang="en-US" sz="1100">
                <a:solidFill>
                  <a:srgbClr val="211E1F"/>
                </a:solidFill>
                <a:latin typeface="Montserrat"/>
                <a:ea typeface="Montserrat"/>
                <a:cs typeface="Montserrat"/>
                <a:sym typeface="Montserrat"/>
              </a:rPr>
              <a:t>*National K–12 student population compared to grades 6–8 student population across 17 states</a:t>
            </a:r>
            <a:endParaRPr sz="1100">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descr="Graphical user interface&#10;&#10;Description automatically generated" id="425" name="Google Shape;425;p60"/>
          <p:cNvPicPr preferRelativeResize="0"/>
          <p:nvPr/>
        </p:nvPicPr>
        <p:blipFill rotWithShape="1">
          <a:blip r:embed="rId3">
            <a:alphaModFix/>
          </a:blip>
          <a:srcRect b="0" l="0" r="0" t="0"/>
          <a:stretch/>
        </p:blipFill>
        <p:spPr>
          <a:xfrm>
            <a:off x="1909588" y="2356725"/>
            <a:ext cx="8372824" cy="4291725"/>
          </a:xfrm>
          <a:prstGeom prst="rect">
            <a:avLst/>
          </a:prstGeom>
          <a:noFill/>
          <a:ln>
            <a:noFill/>
          </a:ln>
        </p:spPr>
      </p:pic>
      <p:sp>
        <p:nvSpPr>
          <p:cNvPr id="426" name="Google Shape;426;p60"/>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Participation in 6–8 Computer Science by Race/Ethnicity</a:t>
            </a:r>
            <a:endParaRPr/>
          </a:p>
        </p:txBody>
      </p:sp>
      <p:sp>
        <p:nvSpPr>
          <p:cNvPr id="427" name="Google Shape;427;p60"/>
          <p:cNvSpPr txBox="1"/>
          <p:nvPr/>
        </p:nvSpPr>
        <p:spPr>
          <a:xfrm>
            <a:off x="195225" y="6444875"/>
            <a:ext cx="4280400" cy="354000"/>
          </a:xfrm>
          <a:prstGeom prst="rect">
            <a:avLst/>
          </a:prstGeom>
          <a:noFill/>
          <a:ln>
            <a:noFill/>
          </a:ln>
        </p:spPr>
        <p:txBody>
          <a:bodyPr anchorCtr="0" anchor="t" bIns="91425" lIns="91425" spcFirstLastPara="1" rIns="91425" wrap="square" tIns="91425">
            <a:spAutoFit/>
          </a:bodyPr>
          <a:lstStyle/>
          <a:p>
            <a:pPr indent="0" lvl="0" marL="63500" rtl="0" algn="l">
              <a:lnSpc>
                <a:spcPct val="115000"/>
              </a:lnSpc>
              <a:spcBef>
                <a:spcPts val="0"/>
              </a:spcBef>
              <a:spcAft>
                <a:spcPts val="0"/>
              </a:spcAft>
              <a:buNone/>
            </a:pPr>
            <a:r>
              <a:rPr lang="en-US" sz="1100">
                <a:solidFill>
                  <a:srgbClr val="211E1F"/>
                </a:solidFill>
                <a:latin typeface="Montserrat"/>
                <a:ea typeface="Montserrat"/>
                <a:cs typeface="Montserrat"/>
                <a:sym typeface="Montserrat"/>
              </a:rPr>
              <a:t>*Grades 6–8 student population across 17 states</a:t>
            </a:r>
            <a:endParaRPr sz="1100">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descr="Chart&#10;&#10;Description automatically generated" id="432" name="Google Shape;432;p61"/>
          <p:cNvPicPr preferRelativeResize="0"/>
          <p:nvPr/>
        </p:nvPicPr>
        <p:blipFill rotWithShape="1">
          <a:blip r:embed="rId3">
            <a:alphaModFix/>
          </a:blip>
          <a:srcRect b="0" l="0" r="0" t="0"/>
          <a:stretch/>
        </p:blipFill>
        <p:spPr>
          <a:xfrm>
            <a:off x="5589775" y="764998"/>
            <a:ext cx="6308476" cy="5262350"/>
          </a:xfrm>
          <a:prstGeom prst="rect">
            <a:avLst/>
          </a:prstGeom>
          <a:noFill/>
          <a:ln>
            <a:noFill/>
          </a:ln>
        </p:spPr>
      </p:pic>
      <p:sp>
        <p:nvSpPr>
          <p:cNvPr id="433" name="Google Shape;433;p61"/>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Participation in K–5 Computer Science by Demographic</a:t>
            </a:r>
            <a:endParaRPr/>
          </a:p>
        </p:txBody>
      </p:sp>
      <p:sp>
        <p:nvSpPr>
          <p:cNvPr id="434" name="Google Shape;434;p61"/>
          <p:cNvSpPr txBox="1"/>
          <p:nvPr/>
        </p:nvSpPr>
        <p:spPr>
          <a:xfrm>
            <a:off x="5412025" y="6446520"/>
            <a:ext cx="6486300" cy="354000"/>
          </a:xfrm>
          <a:prstGeom prst="rect">
            <a:avLst/>
          </a:prstGeom>
          <a:noFill/>
          <a:ln>
            <a:noFill/>
          </a:ln>
        </p:spPr>
        <p:txBody>
          <a:bodyPr anchorCtr="0" anchor="t" bIns="91425" lIns="91425" spcFirstLastPara="1" rIns="91425" wrap="square" tIns="91425">
            <a:spAutoFit/>
          </a:bodyPr>
          <a:lstStyle/>
          <a:p>
            <a:pPr indent="-50800" lvl="0" marL="63500" rtl="0" algn="l">
              <a:lnSpc>
                <a:spcPct val="115000"/>
              </a:lnSpc>
              <a:spcBef>
                <a:spcPts val="0"/>
              </a:spcBef>
              <a:spcAft>
                <a:spcPts val="0"/>
              </a:spcAft>
              <a:buNone/>
            </a:pPr>
            <a:r>
              <a:rPr lang="en-US" sz="1100">
                <a:solidFill>
                  <a:srgbClr val="211E1F"/>
                </a:solidFill>
                <a:latin typeface="Montserrat"/>
                <a:ea typeface="Montserrat"/>
                <a:cs typeface="Montserrat"/>
                <a:sym typeface="Montserrat"/>
              </a:rPr>
              <a:t>*National K–12 student population compared to student enrollment across 8 states</a:t>
            </a:r>
            <a:endParaRPr sz="1100">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descr="Graphical user interface&#10;&#10;Description automatically generated with medium confidence" id="439" name="Google Shape;439;p62"/>
          <p:cNvPicPr preferRelativeResize="0"/>
          <p:nvPr/>
        </p:nvPicPr>
        <p:blipFill rotWithShape="1">
          <a:blip r:embed="rId3">
            <a:alphaModFix/>
          </a:blip>
          <a:srcRect b="0" l="0" r="0" t="0"/>
          <a:stretch/>
        </p:blipFill>
        <p:spPr>
          <a:xfrm>
            <a:off x="2057400" y="2393937"/>
            <a:ext cx="8312225" cy="4260675"/>
          </a:xfrm>
          <a:prstGeom prst="rect">
            <a:avLst/>
          </a:prstGeom>
          <a:noFill/>
          <a:ln>
            <a:noFill/>
          </a:ln>
        </p:spPr>
      </p:pic>
      <p:sp>
        <p:nvSpPr>
          <p:cNvPr id="440" name="Google Shape;440;p62"/>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Participation in K–5 Computer Science by Race/Ethnicity</a:t>
            </a:r>
            <a:endParaRPr/>
          </a:p>
        </p:txBody>
      </p:sp>
      <p:sp>
        <p:nvSpPr>
          <p:cNvPr id="441" name="Google Shape;441;p62"/>
          <p:cNvSpPr txBox="1"/>
          <p:nvPr/>
        </p:nvSpPr>
        <p:spPr>
          <a:xfrm>
            <a:off x="195225" y="6444875"/>
            <a:ext cx="4280400" cy="354000"/>
          </a:xfrm>
          <a:prstGeom prst="rect">
            <a:avLst/>
          </a:prstGeom>
          <a:noFill/>
          <a:ln>
            <a:noFill/>
          </a:ln>
        </p:spPr>
        <p:txBody>
          <a:bodyPr anchorCtr="0" anchor="t" bIns="91425" lIns="91425" spcFirstLastPara="1" rIns="91425" wrap="square" tIns="91425">
            <a:spAutoFit/>
          </a:bodyPr>
          <a:lstStyle/>
          <a:p>
            <a:pPr indent="0" lvl="0" marL="63500" rtl="0" algn="l">
              <a:lnSpc>
                <a:spcPct val="115000"/>
              </a:lnSpc>
              <a:spcBef>
                <a:spcPts val="0"/>
              </a:spcBef>
              <a:spcAft>
                <a:spcPts val="0"/>
              </a:spcAft>
              <a:buNone/>
            </a:pPr>
            <a:r>
              <a:rPr lang="en-US" sz="1100">
                <a:solidFill>
                  <a:srgbClr val="211E1F"/>
                </a:solidFill>
                <a:latin typeface="Montserrat"/>
                <a:ea typeface="Montserrat"/>
                <a:cs typeface="Montserrat"/>
                <a:sym typeface="Montserrat"/>
              </a:rPr>
              <a:t>*Grades K–5 student population across 8 states</a:t>
            </a:r>
            <a:endParaRPr sz="1100">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descr="Chart&#10;&#10;Description automatically generated" id="446" name="Google Shape;446;p63"/>
          <p:cNvPicPr preferRelativeResize="0"/>
          <p:nvPr/>
        </p:nvPicPr>
        <p:blipFill rotWithShape="1">
          <a:blip r:embed="rId3">
            <a:alphaModFix/>
          </a:blip>
          <a:srcRect b="0" l="0" r="0" t="0"/>
          <a:stretch/>
        </p:blipFill>
        <p:spPr>
          <a:xfrm>
            <a:off x="2704925" y="2234992"/>
            <a:ext cx="6782149" cy="4547724"/>
          </a:xfrm>
          <a:prstGeom prst="rect">
            <a:avLst/>
          </a:prstGeom>
          <a:noFill/>
          <a:ln>
            <a:noFill/>
          </a:ln>
        </p:spPr>
      </p:pic>
      <p:sp>
        <p:nvSpPr>
          <p:cNvPr id="447" name="Google Shape;447;p63"/>
          <p:cNvSpPr txBox="1"/>
          <p:nvPr/>
        </p:nvSpPr>
        <p:spPr>
          <a:xfrm>
            <a:off x="109182" y="122830"/>
            <a:ext cx="3916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Page 23</a:t>
            </a:r>
            <a:endParaRPr/>
          </a:p>
        </p:txBody>
      </p:sp>
      <p:sp>
        <p:nvSpPr>
          <p:cNvPr id="448" name="Google Shape;448;p63"/>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AP Computer Science Exams by Race/Ethnicity (2020)</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descr="Chart, bar chart&#10;&#10;Description automatically generated" id="453" name="Google Shape;453;p64"/>
          <p:cNvPicPr preferRelativeResize="0"/>
          <p:nvPr/>
        </p:nvPicPr>
        <p:blipFill rotWithShape="1">
          <a:blip r:embed="rId3">
            <a:alphaModFix/>
          </a:blip>
          <a:srcRect b="0" l="0" r="0" t="0"/>
          <a:stretch/>
        </p:blipFill>
        <p:spPr>
          <a:xfrm>
            <a:off x="2385617" y="2308650"/>
            <a:ext cx="7420776" cy="4248125"/>
          </a:xfrm>
          <a:prstGeom prst="rect">
            <a:avLst/>
          </a:prstGeom>
          <a:noFill/>
          <a:ln>
            <a:noFill/>
          </a:ln>
        </p:spPr>
      </p:pic>
      <p:sp>
        <p:nvSpPr>
          <p:cNvPr id="454" name="Google Shape;454;p64"/>
          <p:cNvSpPr txBox="1"/>
          <p:nvPr/>
        </p:nvSpPr>
        <p:spPr>
          <a:xfrm>
            <a:off x="109182" y="122830"/>
            <a:ext cx="3916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Page 23</a:t>
            </a:r>
            <a:endParaRPr/>
          </a:p>
        </p:txBody>
      </p:sp>
      <p:sp>
        <p:nvSpPr>
          <p:cNvPr id="455" name="Google Shape;455;p64"/>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AP Computer Science Exams </a:t>
            </a:r>
            <a:endParaRPr/>
          </a:p>
          <a:p>
            <a:pPr indent="0" lvl="0" marL="0" rtl="0" algn="ctr">
              <a:spcBef>
                <a:spcPts val="0"/>
              </a:spcBef>
              <a:spcAft>
                <a:spcPts val="0"/>
              </a:spcAft>
              <a:buNone/>
            </a:pPr>
            <a:r>
              <a:rPr lang="en-US"/>
              <a:t>by Gender (2020)</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descr="Chart, bar chart&#10;&#10;Description automatically generated" id="460" name="Google Shape;460;p65"/>
          <p:cNvPicPr preferRelativeResize="0"/>
          <p:nvPr/>
        </p:nvPicPr>
        <p:blipFill rotWithShape="1">
          <a:blip r:embed="rId3">
            <a:alphaModFix/>
          </a:blip>
          <a:srcRect b="0" l="0" r="0" t="0"/>
          <a:stretch/>
        </p:blipFill>
        <p:spPr>
          <a:xfrm>
            <a:off x="918150" y="2238600"/>
            <a:ext cx="10355701" cy="4311650"/>
          </a:xfrm>
          <a:prstGeom prst="rect">
            <a:avLst/>
          </a:prstGeom>
          <a:noFill/>
          <a:ln>
            <a:noFill/>
          </a:ln>
        </p:spPr>
      </p:pic>
      <p:sp>
        <p:nvSpPr>
          <p:cNvPr id="461" name="Google Shape;461;p65"/>
          <p:cNvSpPr txBox="1"/>
          <p:nvPr/>
        </p:nvSpPr>
        <p:spPr>
          <a:xfrm>
            <a:off x="109182" y="122830"/>
            <a:ext cx="3916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Page 24</a:t>
            </a:r>
            <a:endParaRPr/>
          </a:p>
        </p:txBody>
      </p:sp>
      <p:sp>
        <p:nvSpPr>
          <p:cNvPr id="462" name="Google Shape;462;p65"/>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AP Computer Science Exams by Gender and Race/Ethnicity (2020)</a:t>
            </a:r>
            <a:endParaRPr/>
          </a:p>
        </p:txBody>
      </p:sp>
      <p:sp>
        <p:nvSpPr>
          <p:cNvPr id="463" name="Google Shape;463;p65"/>
          <p:cNvSpPr txBox="1"/>
          <p:nvPr/>
        </p:nvSpPr>
        <p:spPr>
          <a:xfrm>
            <a:off x="192024" y="6294120"/>
            <a:ext cx="11727600" cy="514800"/>
          </a:xfrm>
          <a:prstGeom prst="rect">
            <a:avLst/>
          </a:prstGeom>
          <a:noFill/>
          <a:ln>
            <a:noFill/>
          </a:ln>
        </p:spPr>
        <p:txBody>
          <a:bodyPr anchorCtr="0" anchor="t" bIns="91425" lIns="91425" spcFirstLastPara="1" rIns="91425" wrap="square" tIns="91425">
            <a:spAutoFit/>
          </a:bodyPr>
          <a:lstStyle/>
          <a:p>
            <a:pPr indent="-50800" lvl="0" marL="63500" rtl="0" algn="l">
              <a:lnSpc>
                <a:spcPct val="115000"/>
              </a:lnSpc>
              <a:spcBef>
                <a:spcPts val="0"/>
              </a:spcBef>
              <a:spcAft>
                <a:spcPts val="0"/>
              </a:spcAft>
              <a:buClr>
                <a:schemeClr val="dk1"/>
              </a:buClr>
              <a:buSzPts val="1100"/>
              <a:buFont typeface="Arial"/>
              <a:buNone/>
            </a:pPr>
            <a:r>
              <a:rPr lang="en-US" sz="650">
                <a:solidFill>
                  <a:srgbClr val="211E1F"/>
                </a:solidFill>
                <a:latin typeface="Montserrat"/>
                <a:ea typeface="Montserrat"/>
                <a:cs typeface="Montserrat"/>
                <a:sym typeface="Montserrat"/>
              </a:rPr>
              <a:t>* Expected Population Per Gender is based on the overall enrollment by race/ethnicity at schools that offer AP CS. </a:t>
            </a:r>
            <a:endParaRPr sz="650">
              <a:solidFill>
                <a:srgbClr val="211E1F"/>
              </a:solidFill>
              <a:latin typeface="Montserrat"/>
              <a:ea typeface="Montserrat"/>
              <a:cs typeface="Montserrat"/>
              <a:sym typeface="Montserrat"/>
            </a:endParaRPr>
          </a:p>
          <a:p>
            <a:pPr indent="-50800" lvl="0" marL="63500" rtl="0" algn="l">
              <a:lnSpc>
                <a:spcPct val="115000"/>
              </a:lnSpc>
              <a:spcBef>
                <a:spcPts val="0"/>
              </a:spcBef>
              <a:spcAft>
                <a:spcPts val="0"/>
              </a:spcAft>
              <a:buNone/>
            </a:pPr>
            <a:r>
              <a:rPr lang="en-US" sz="650">
                <a:solidFill>
                  <a:srgbClr val="211E1F"/>
                </a:solidFill>
                <a:latin typeface="Montserrat"/>
                <a:ea typeface="Montserrat"/>
                <a:cs typeface="Montserrat"/>
                <a:sym typeface="Montserrat"/>
              </a:rPr>
              <a:t>* Participation data includes students attending both public and private schools. For the first time, AP data includes students identifying as another gender. Of students taking AP CS exams who identified as another gender, 16 identified as Black/African American, 45 were Hispanic/Latino/Latina/Latinx, 4 were Native American/Alaskan, none were Native Hawaiian/Pacific Islander, 20 were Asian, 133 were white, 14 were two or more races, and 47 provided no response for race/ethnicity.</a:t>
            </a:r>
            <a:endParaRPr sz="1500">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6"/>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State Summaries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7"/>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Alabama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388613" y="671133"/>
            <a:ext cx="4136700" cy="5450100"/>
          </a:xfrm>
          <a:prstGeom prst="rect">
            <a:avLst/>
          </a:prstGeom>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November 3, 2021</a:t>
            </a:r>
            <a:endParaRPr/>
          </a:p>
          <a:p>
            <a:pPr indent="0" lvl="0" marL="0" rtl="0" algn="l">
              <a:spcBef>
                <a:spcPts val="0"/>
              </a:spcBef>
              <a:spcAft>
                <a:spcPts val="0"/>
              </a:spcAft>
              <a:buNone/>
            </a:pPr>
            <a:r>
              <a:t/>
            </a:r>
            <a:endParaRPr/>
          </a:p>
          <a:p>
            <a:pPr indent="0" lvl="0" marL="0" rtl="0" algn="l">
              <a:spcBef>
                <a:spcPts val="0"/>
              </a:spcBef>
              <a:spcAft>
                <a:spcPts val="0"/>
              </a:spcAft>
              <a:buNone/>
            </a:pPr>
            <a:r>
              <a:rPr b="0" lang="en-US" sz="2400"/>
              <a:t>Embargo Lifts </a:t>
            </a:r>
            <a:endParaRPr b="0" sz="2400"/>
          </a:p>
          <a:p>
            <a:pPr indent="0" lvl="0" marL="0" rtl="0" algn="l">
              <a:spcBef>
                <a:spcPts val="0"/>
              </a:spcBef>
              <a:spcAft>
                <a:spcPts val="0"/>
              </a:spcAft>
              <a:buNone/>
            </a:pPr>
            <a:r>
              <a:rPr b="0" lang="en-US" sz="2400"/>
              <a:t>Blog Post</a:t>
            </a:r>
            <a:endParaRPr b="0" sz="2400"/>
          </a:p>
          <a:p>
            <a:pPr indent="0" lvl="0" marL="0" rtl="0" algn="l">
              <a:spcBef>
                <a:spcPts val="0"/>
              </a:spcBef>
              <a:spcAft>
                <a:spcPts val="0"/>
              </a:spcAft>
              <a:buNone/>
            </a:pPr>
            <a:r>
              <a:rPr b="0" lang="en-US" sz="2400"/>
              <a:t>CSEdCon Keynote</a:t>
            </a:r>
            <a:r>
              <a:rPr lang="en-US" sz="2400"/>
              <a:t> </a:t>
            </a:r>
            <a:endParaRPr b="1" sz="2400">
              <a:solidFill>
                <a:schemeClr val="lt1"/>
              </a:solidFill>
              <a:latin typeface="Montserrat"/>
              <a:ea typeface="Montserrat"/>
              <a:cs typeface="Montserrat"/>
              <a:sym typeface="Montserrat"/>
            </a:endParaRPr>
          </a:p>
        </p:txBody>
      </p:sp>
      <p:pic>
        <p:nvPicPr>
          <p:cNvPr id="158" name="Google Shape;158;p23"/>
          <p:cNvPicPr preferRelativeResize="0"/>
          <p:nvPr/>
        </p:nvPicPr>
        <p:blipFill>
          <a:blip r:embed="rId3">
            <a:alphaModFix/>
          </a:blip>
          <a:stretch>
            <a:fillRect/>
          </a:stretch>
        </p:blipFill>
        <p:spPr>
          <a:xfrm>
            <a:off x="6260200" y="152400"/>
            <a:ext cx="4978800" cy="6553200"/>
          </a:xfrm>
          <a:prstGeom prst="roundRect">
            <a:avLst>
              <a:gd fmla="val 7443" name="adj"/>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descr="Chart&#10;&#10;Description automatically generated with medium confidence" id="478" name="Google Shape;478;p68"/>
          <p:cNvPicPr preferRelativeResize="0"/>
          <p:nvPr/>
        </p:nvPicPr>
        <p:blipFill rotWithShape="1">
          <a:blip r:embed="rId3">
            <a:alphaModFix/>
          </a:blip>
          <a:srcRect b="0" l="0" r="9082" t="0"/>
          <a:stretch/>
        </p:blipFill>
        <p:spPr>
          <a:xfrm>
            <a:off x="5303525" y="1371600"/>
            <a:ext cx="6547525" cy="4544574"/>
          </a:xfrm>
          <a:prstGeom prst="rect">
            <a:avLst/>
          </a:prstGeom>
          <a:noFill/>
          <a:ln>
            <a:noFill/>
          </a:ln>
        </p:spPr>
      </p:pic>
      <p:sp>
        <p:nvSpPr>
          <p:cNvPr id="479" name="Google Shape;479;p68"/>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Alabama </a:t>
            </a:r>
            <a:endParaRPr/>
          </a:p>
          <a:p>
            <a:pPr indent="0" lvl="0" marL="0" rtl="0" algn="l">
              <a:spcBef>
                <a:spcPts val="0"/>
              </a:spcBef>
              <a:spcAft>
                <a:spcPts val="0"/>
              </a:spcAft>
              <a:buNone/>
            </a:pPr>
            <a:r>
              <a:rPr lang="en-US"/>
              <a:t>High Schools Offering Computer Science</a:t>
            </a:r>
            <a:endParaRPr/>
          </a:p>
          <a:p>
            <a:pPr indent="0" lvl="0" marL="0" rtl="0" algn="l">
              <a:spcBef>
                <a:spcPts val="0"/>
              </a:spcBef>
              <a:spcAft>
                <a:spcPts val="0"/>
              </a:spcAft>
              <a:buNone/>
            </a:pPr>
            <a:r>
              <a:t/>
            </a:r>
            <a:endParaRPr b="0"/>
          </a:p>
          <a:p>
            <a:pPr indent="0" lvl="0" marL="0" rtl="0" algn="l">
              <a:spcBef>
                <a:spcPts val="0"/>
              </a:spcBef>
              <a:spcAft>
                <a:spcPts val="0"/>
              </a:spcAft>
              <a:buNone/>
            </a:pPr>
            <a:r>
              <a:rPr b="0" lang="en-US" sz="2400"/>
              <a:t>Percentage Access by School Year </a:t>
            </a:r>
            <a:endParaRPr b="0"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Alabama </a:t>
            </a:r>
            <a:endParaRPr/>
          </a:p>
          <a:p>
            <a:pPr indent="0" lvl="0" marL="0" rtl="0" algn="l">
              <a:spcBef>
                <a:spcPts val="0"/>
              </a:spcBef>
              <a:spcAft>
                <a:spcPts val="0"/>
              </a:spcAft>
              <a:buNone/>
            </a:pPr>
            <a:r>
              <a:rPr lang="en-US"/>
              <a:t>High Schools Offering Computer Science</a:t>
            </a:r>
            <a:endParaRPr/>
          </a:p>
          <a:p>
            <a:pPr indent="0" lvl="0" marL="0" rtl="0" algn="l">
              <a:spcBef>
                <a:spcPts val="0"/>
              </a:spcBef>
              <a:spcAft>
                <a:spcPts val="0"/>
              </a:spcAft>
              <a:buNone/>
            </a:pPr>
            <a:r>
              <a:t/>
            </a:r>
            <a:endParaRPr b="0"/>
          </a:p>
          <a:p>
            <a:pPr indent="0" lvl="0" marL="0" rtl="0" algn="l">
              <a:spcBef>
                <a:spcPts val="0"/>
              </a:spcBef>
              <a:spcAft>
                <a:spcPts val="0"/>
              </a:spcAft>
              <a:buNone/>
            </a:pPr>
            <a:r>
              <a:rPr b="0" lang="en-US" sz="2400"/>
              <a:t>Percentage Access by Geography</a:t>
            </a:r>
            <a:endParaRPr b="0" sz="2400"/>
          </a:p>
        </p:txBody>
      </p:sp>
      <p:pic>
        <p:nvPicPr>
          <p:cNvPr descr="Chart, bar chart&#10;&#10;Description automatically generated" id="485" name="Google Shape;485;p69"/>
          <p:cNvPicPr preferRelativeResize="0"/>
          <p:nvPr/>
        </p:nvPicPr>
        <p:blipFill rotWithShape="1">
          <a:blip r:embed="rId3">
            <a:alphaModFix/>
          </a:blip>
          <a:srcRect b="0" l="0" r="8999" t="0"/>
          <a:stretch/>
        </p:blipFill>
        <p:spPr>
          <a:xfrm>
            <a:off x="5303525" y="1371600"/>
            <a:ext cx="6547103" cy="406908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descr="Bar chart&#10;&#10;Description automatically generated with low confidence" id="490" name="Google Shape;490;p70"/>
          <p:cNvPicPr preferRelativeResize="0"/>
          <p:nvPr/>
        </p:nvPicPr>
        <p:blipFill rotWithShape="1">
          <a:blip r:embed="rId3">
            <a:alphaModFix/>
          </a:blip>
          <a:srcRect b="0" l="0" r="9107" t="0"/>
          <a:stretch/>
        </p:blipFill>
        <p:spPr>
          <a:xfrm>
            <a:off x="5303520" y="1371600"/>
            <a:ext cx="6547103" cy="4069080"/>
          </a:xfrm>
          <a:prstGeom prst="rect">
            <a:avLst/>
          </a:prstGeom>
          <a:noFill/>
          <a:ln>
            <a:noFill/>
          </a:ln>
        </p:spPr>
      </p:pic>
      <p:sp>
        <p:nvSpPr>
          <p:cNvPr id="491" name="Google Shape;491;p70"/>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Alabama </a:t>
            </a:r>
            <a:endParaRPr/>
          </a:p>
          <a:p>
            <a:pPr indent="0" lvl="0" marL="0" rtl="0" algn="l">
              <a:spcBef>
                <a:spcPts val="0"/>
              </a:spcBef>
              <a:spcAft>
                <a:spcPts val="0"/>
              </a:spcAft>
              <a:buClr>
                <a:schemeClr val="dk1"/>
              </a:buClr>
              <a:buSzPts val="1100"/>
              <a:buFont typeface="Arial"/>
              <a:buNone/>
            </a:pP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None/>
            </a:pPr>
            <a:r>
              <a:rPr b="0" lang="en-US" sz="2400"/>
              <a:t>Percentage Access by Percent of Students Who Qualify for FRL</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descr="Chart&#10;&#10;Description automatically generated" id="496" name="Google Shape;496;p71"/>
          <p:cNvPicPr preferRelativeResize="0"/>
          <p:nvPr/>
        </p:nvPicPr>
        <p:blipFill rotWithShape="1">
          <a:blip r:embed="rId3">
            <a:alphaModFix/>
          </a:blip>
          <a:srcRect b="0" l="0" r="56672" t="12403"/>
          <a:stretch/>
        </p:blipFill>
        <p:spPr>
          <a:xfrm>
            <a:off x="5487676" y="588800"/>
            <a:ext cx="6518026" cy="6103601"/>
          </a:xfrm>
          <a:prstGeom prst="rect">
            <a:avLst/>
          </a:prstGeom>
          <a:noFill/>
          <a:ln>
            <a:noFill/>
          </a:ln>
        </p:spPr>
      </p:pic>
      <p:sp>
        <p:nvSpPr>
          <p:cNvPr id="497" name="Google Shape;497;p71"/>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Alabama Enrollment in High School Computer Science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b="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descr="Graphical user interface, application&#10;&#10;Description automatically generated" id="502" name="Google Shape;502;p72"/>
          <p:cNvPicPr preferRelativeResize="0"/>
          <p:nvPr/>
        </p:nvPicPr>
        <p:blipFill rotWithShape="1">
          <a:blip r:embed="rId3">
            <a:alphaModFix/>
          </a:blip>
          <a:srcRect b="0" l="0" r="0" t="0"/>
          <a:stretch/>
        </p:blipFill>
        <p:spPr>
          <a:xfrm>
            <a:off x="1737360" y="2286000"/>
            <a:ext cx="8705608" cy="4480560"/>
          </a:xfrm>
          <a:prstGeom prst="rect">
            <a:avLst/>
          </a:prstGeom>
          <a:noFill/>
          <a:ln>
            <a:noFill/>
          </a:ln>
        </p:spPr>
      </p:pic>
      <p:sp>
        <p:nvSpPr>
          <p:cNvPr id="503" name="Google Shape;503;p72"/>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Alabama Enrollment in High School Computer Science</a:t>
            </a:r>
            <a:endParaRPr/>
          </a:p>
          <a:p>
            <a:pPr indent="0" lvl="0" marL="0" rtl="0" algn="ctr">
              <a:spcBef>
                <a:spcPts val="0"/>
              </a:spcBef>
              <a:spcAft>
                <a:spcPts val="0"/>
              </a:spcAft>
              <a:buNone/>
            </a:pPr>
            <a:r>
              <a:rPr b="0" lang="en-US" sz="2400"/>
              <a:t>Percentage Enrollment by Race/Ethnicity</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3"/>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Alaska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4"/>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Alaska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 bar chart&#10;&#10;Description automatically generated" id="514" name="Google Shape;514;p74"/>
          <p:cNvPicPr preferRelativeResize="0"/>
          <p:nvPr/>
        </p:nvPicPr>
        <p:blipFill rotWithShape="1">
          <a:blip r:embed="rId3">
            <a:alphaModFix/>
          </a:blip>
          <a:srcRect b="0" l="0" r="8966" t="0"/>
          <a:stretch/>
        </p:blipFill>
        <p:spPr>
          <a:xfrm>
            <a:off x="5303525" y="1385225"/>
            <a:ext cx="6547103" cy="454475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descr="A picture containing chart&#10;&#10;Description automatically generated" id="519" name="Google Shape;519;p75"/>
          <p:cNvPicPr preferRelativeResize="0"/>
          <p:nvPr/>
        </p:nvPicPr>
        <p:blipFill rotWithShape="1">
          <a:blip r:embed="rId3">
            <a:alphaModFix/>
          </a:blip>
          <a:srcRect b="0" l="0" r="8966" t="0"/>
          <a:stretch/>
        </p:blipFill>
        <p:spPr>
          <a:xfrm>
            <a:off x="5303520" y="1371600"/>
            <a:ext cx="6547103" cy="4069080"/>
          </a:xfrm>
          <a:prstGeom prst="rect">
            <a:avLst/>
          </a:prstGeom>
          <a:noFill/>
          <a:ln>
            <a:noFill/>
          </a:ln>
        </p:spPr>
      </p:pic>
      <p:sp>
        <p:nvSpPr>
          <p:cNvPr id="520" name="Google Shape;520;p75"/>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Alaska </a:t>
            </a:r>
            <a:r>
              <a:rPr lang="en-US"/>
              <a:t>High Schools Offering Computer Science</a:t>
            </a:r>
            <a:endParaRPr/>
          </a:p>
          <a:p>
            <a:pPr indent="0" lvl="0" marL="0" rtl="0" algn="l">
              <a:spcBef>
                <a:spcPts val="0"/>
              </a:spcBef>
              <a:spcAft>
                <a:spcPts val="0"/>
              </a:spcAft>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descr="Chart&#10;&#10;Description automatically generated" id="525" name="Google Shape;525;p76"/>
          <p:cNvPicPr preferRelativeResize="0"/>
          <p:nvPr/>
        </p:nvPicPr>
        <p:blipFill rotWithShape="1">
          <a:blip r:embed="rId3">
            <a:alphaModFix/>
          </a:blip>
          <a:srcRect b="0" l="0" r="8999" t="0"/>
          <a:stretch/>
        </p:blipFill>
        <p:spPr>
          <a:xfrm>
            <a:off x="5303520" y="1371600"/>
            <a:ext cx="6547103" cy="4069080"/>
          </a:xfrm>
          <a:prstGeom prst="rect">
            <a:avLst/>
          </a:prstGeom>
          <a:noFill/>
          <a:ln>
            <a:noFill/>
          </a:ln>
        </p:spPr>
      </p:pic>
      <p:sp>
        <p:nvSpPr>
          <p:cNvPr id="526" name="Google Shape;526;p76"/>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Alaska </a:t>
            </a:r>
            <a:r>
              <a:rPr lang="en-US"/>
              <a:t>High Schools Offering Computer Science</a:t>
            </a:r>
            <a:endParaRPr/>
          </a:p>
          <a:p>
            <a:pPr indent="0" lvl="0" marL="0" rtl="0" algn="l">
              <a:spcBef>
                <a:spcPts val="0"/>
              </a:spcBef>
              <a:spcAft>
                <a:spcPts val="0"/>
              </a:spcAft>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descr="Chart, bar chart&#10;&#10;Description automatically generated" id="531" name="Google Shape;531;p77"/>
          <p:cNvPicPr preferRelativeResize="0"/>
          <p:nvPr/>
        </p:nvPicPr>
        <p:blipFill rotWithShape="1">
          <a:blip r:embed="rId3">
            <a:alphaModFix/>
          </a:blip>
          <a:srcRect b="0" l="0" r="10112" t="0"/>
          <a:stretch/>
        </p:blipFill>
        <p:spPr>
          <a:xfrm>
            <a:off x="5303520" y="1143000"/>
            <a:ext cx="6501384" cy="4667025"/>
          </a:xfrm>
          <a:prstGeom prst="rect">
            <a:avLst/>
          </a:prstGeom>
          <a:noFill/>
          <a:ln>
            <a:noFill/>
          </a:ln>
        </p:spPr>
      </p:pic>
      <p:sp>
        <p:nvSpPr>
          <p:cNvPr id="532" name="Google Shape;532;p77"/>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Alaska </a:t>
            </a:r>
            <a:endParaRPr/>
          </a:p>
          <a:p>
            <a:pPr indent="0" lvl="0" marL="0" rtl="0" algn="l">
              <a:spcBef>
                <a:spcPts val="0"/>
              </a:spcBef>
              <a:spcAft>
                <a:spcPts val="0"/>
              </a:spcAft>
              <a:buClr>
                <a:schemeClr val="dk1"/>
              </a:buClr>
              <a:buSzPts val="1100"/>
              <a:buFont typeface="Arial"/>
              <a:buNone/>
            </a:pPr>
            <a:r>
              <a:rPr lang="en-US"/>
              <a:t>Participation </a:t>
            </a:r>
            <a:r>
              <a:rPr lang="en-US"/>
              <a:t>in AP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0" lang="en-US" sz="2400"/>
              <a:t>Percentage of Exams </a:t>
            </a:r>
            <a:endParaRPr b="0" sz="2400"/>
          </a:p>
          <a:p>
            <a:pPr indent="0" lvl="0" marL="0" rtl="0" algn="l">
              <a:spcBef>
                <a:spcPts val="0"/>
              </a:spcBef>
              <a:spcAft>
                <a:spcPts val="0"/>
              </a:spcAft>
              <a:buNone/>
            </a:pPr>
            <a:r>
              <a:rPr b="0" lang="en-US" sz="2400"/>
              <a:t>by Gender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7F9F"/>
        </a:solidFill>
      </p:bgPr>
    </p:bg>
    <p:spTree>
      <p:nvGrpSpPr>
        <p:cNvPr id="162" name="Shape 162"/>
        <p:cNvGrpSpPr/>
        <p:nvPr/>
      </p:nvGrpSpPr>
      <p:grpSpPr>
        <a:xfrm>
          <a:off x="0" y="0"/>
          <a:ext cx="0" cy="0"/>
          <a:chOff x="0" y="0"/>
          <a:chExt cx="0" cy="0"/>
        </a:xfrm>
      </p:grpSpPr>
      <p:sp>
        <p:nvSpPr>
          <p:cNvPr id="163" name="Google Shape;163;p24"/>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Key Takeaways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descr="Graphical user interface&#10;&#10;Description automatically generated" id="537" name="Google Shape;537;p78"/>
          <p:cNvPicPr preferRelativeResize="0"/>
          <p:nvPr/>
        </p:nvPicPr>
        <p:blipFill rotWithShape="1">
          <a:blip r:embed="rId3">
            <a:alphaModFix/>
          </a:blip>
          <a:srcRect b="0" l="9195" r="10211" t="0"/>
          <a:stretch/>
        </p:blipFill>
        <p:spPr>
          <a:xfrm>
            <a:off x="822960" y="2286000"/>
            <a:ext cx="10526597" cy="4297679"/>
          </a:xfrm>
          <a:prstGeom prst="rect">
            <a:avLst/>
          </a:prstGeom>
          <a:noFill/>
          <a:ln>
            <a:noFill/>
          </a:ln>
        </p:spPr>
      </p:pic>
      <p:sp>
        <p:nvSpPr>
          <p:cNvPr id="538" name="Google Shape;538;p78"/>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Alaska Participation </a:t>
            </a:r>
            <a:r>
              <a:rPr lang="en-US"/>
              <a:t>in </a:t>
            </a:r>
            <a:endParaRPr/>
          </a:p>
          <a:p>
            <a:pPr indent="0" lvl="0" marL="0" rtl="0" algn="ctr">
              <a:spcBef>
                <a:spcPts val="0"/>
              </a:spcBef>
              <a:spcAft>
                <a:spcPts val="0"/>
              </a:spcAft>
              <a:buClr>
                <a:schemeClr val="dk1"/>
              </a:buClr>
              <a:buSzPts val="990"/>
              <a:buFont typeface="Arial"/>
              <a:buNone/>
            </a:pPr>
            <a:r>
              <a:rPr lang="en-US"/>
              <a:t>AP Computer Science</a:t>
            </a:r>
            <a:endParaRPr/>
          </a:p>
          <a:p>
            <a:pPr indent="0" lvl="0" marL="0" rtl="0" algn="ctr">
              <a:spcBef>
                <a:spcPts val="0"/>
              </a:spcBef>
              <a:spcAft>
                <a:spcPts val="0"/>
              </a:spcAft>
              <a:buNone/>
            </a:pPr>
            <a:r>
              <a:rPr b="0" lang="en-US" sz="2400"/>
              <a:t>Percentage of Exams by Race/Ethnicity</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9"/>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Arizona</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descr="Chart, bar chart&#10;&#10;Description automatically generated" id="548" name="Google Shape;548;p80"/>
          <p:cNvPicPr preferRelativeResize="0"/>
          <p:nvPr/>
        </p:nvPicPr>
        <p:blipFill rotWithShape="1">
          <a:blip r:embed="rId3">
            <a:alphaModFix/>
          </a:blip>
          <a:srcRect b="0" l="0" r="9024" t="0"/>
          <a:stretch/>
        </p:blipFill>
        <p:spPr>
          <a:xfrm>
            <a:off x="5303525" y="1369725"/>
            <a:ext cx="6547103" cy="4323234"/>
          </a:xfrm>
          <a:prstGeom prst="rect">
            <a:avLst/>
          </a:prstGeom>
          <a:noFill/>
          <a:ln>
            <a:noFill/>
          </a:ln>
        </p:spPr>
      </p:pic>
      <p:sp>
        <p:nvSpPr>
          <p:cNvPr id="549" name="Google Shape;549;p80"/>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Arizona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descr="A picture containing graphical user interface&#10;&#10;Description automatically generated" id="554" name="Google Shape;554;p81"/>
          <p:cNvPicPr preferRelativeResize="0"/>
          <p:nvPr/>
        </p:nvPicPr>
        <p:blipFill rotWithShape="1">
          <a:blip r:embed="rId3">
            <a:alphaModFix/>
          </a:blip>
          <a:srcRect b="0" l="0" r="8999" t="0"/>
          <a:stretch/>
        </p:blipFill>
        <p:spPr>
          <a:xfrm>
            <a:off x="5303520" y="1371600"/>
            <a:ext cx="6547103" cy="4069080"/>
          </a:xfrm>
          <a:prstGeom prst="rect">
            <a:avLst/>
          </a:prstGeom>
          <a:noFill/>
          <a:ln>
            <a:noFill/>
          </a:ln>
        </p:spPr>
      </p:pic>
      <p:sp>
        <p:nvSpPr>
          <p:cNvPr id="555" name="Google Shape;555;p81"/>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Arizona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descr="Chart, waterfall chart&#10;&#10;Description automatically generated" id="560" name="Google Shape;560;p82"/>
          <p:cNvPicPr preferRelativeResize="0"/>
          <p:nvPr/>
        </p:nvPicPr>
        <p:blipFill rotWithShape="1">
          <a:blip r:embed="rId3">
            <a:alphaModFix/>
          </a:blip>
          <a:srcRect b="0" l="0" r="8966" t="0"/>
          <a:stretch/>
        </p:blipFill>
        <p:spPr>
          <a:xfrm>
            <a:off x="5303520" y="1371600"/>
            <a:ext cx="6547103" cy="4069080"/>
          </a:xfrm>
          <a:prstGeom prst="rect">
            <a:avLst/>
          </a:prstGeom>
          <a:noFill/>
          <a:ln>
            <a:noFill/>
          </a:ln>
        </p:spPr>
      </p:pic>
      <p:sp>
        <p:nvSpPr>
          <p:cNvPr id="561" name="Google Shape;561;p82"/>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Arizona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descr="Graphical user interface&#10;&#10;Description automatically generated" id="566" name="Google Shape;566;p83"/>
          <p:cNvPicPr preferRelativeResize="0"/>
          <p:nvPr/>
        </p:nvPicPr>
        <p:blipFill rotWithShape="1">
          <a:blip r:embed="rId3">
            <a:alphaModFix/>
          </a:blip>
          <a:srcRect b="0" l="0" r="61303" t="0"/>
          <a:stretch/>
        </p:blipFill>
        <p:spPr>
          <a:xfrm>
            <a:off x="5486400" y="-457200"/>
            <a:ext cx="6119181" cy="7315201"/>
          </a:xfrm>
          <a:prstGeom prst="rect">
            <a:avLst/>
          </a:prstGeom>
          <a:noFill/>
          <a:ln>
            <a:noFill/>
          </a:ln>
        </p:spPr>
      </p:pic>
      <p:sp>
        <p:nvSpPr>
          <p:cNvPr id="567" name="Google Shape;567;p83"/>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Arizona </a:t>
            </a:r>
            <a:r>
              <a:rPr lang="en-US"/>
              <a:t>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descr="Graphical user interface, chart&#10;&#10;Description automatically generated" id="572" name="Google Shape;572;p84"/>
          <p:cNvPicPr preferRelativeResize="0"/>
          <p:nvPr/>
        </p:nvPicPr>
        <p:blipFill rotWithShape="1">
          <a:blip r:embed="rId3">
            <a:alphaModFix/>
          </a:blip>
          <a:srcRect b="0" l="0" r="0" t="0"/>
          <a:stretch/>
        </p:blipFill>
        <p:spPr>
          <a:xfrm>
            <a:off x="1737360" y="2286000"/>
            <a:ext cx="8706701" cy="4481400"/>
          </a:xfrm>
          <a:prstGeom prst="rect">
            <a:avLst/>
          </a:prstGeom>
          <a:noFill/>
          <a:ln>
            <a:noFill/>
          </a:ln>
        </p:spPr>
      </p:pic>
      <p:sp>
        <p:nvSpPr>
          <p:cNvPr id="573" name="Google Shape;573;p84"/>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Arizona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5"/>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Arkansas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6"/>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Arkansas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10;&#10;Description automatically generated with low confidence" id="584" name="Google Shape;584;p86"/>
          <p:cNvPicPr preferRelativeResize="0"/>
          <p:nvPr/>
        </p:nvPicPr>
        <p:blipFill rotWithShape="1">
          <a:blip r:embed="rId3">
            <a:alphaModFix/>
          </a:blip>
          <a:srcRect b="0" l="0" r="4951" t="0"/>
          <a:stretch/>
        </p:blipFill>
        <p:spPr>
          <a:xfrm>
            <a:off x="5303525" y="1572551"/>
            <a:ext cx="6547103" cy="43253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descr="Chart, bar chart&#10;&#10;Description automatically generated with medium confidence" id="589" name="Google Shape;589;p87"/>
          <p:cNvPicPr preferRelativeResize="0"/>
          <p:nvPr/>
        </p:nvPicPr>
        <p:blipFill rotWithShape="1">
          <a:blip r:embed="rId3">
            <a:alphaModFix/>
          </a:blip>
          <a:srcRect b="0" l="0" r="4580" t="0"/>
          <a:stretch/>
        </p:blipFill>
        <p:spPr>
          <a:xfrm>
            <a:off x="5303520" y="1371600"/>
            <a:ext cx="6547103" cy="4069080"/>
          </a:xfrm>
          <a:prstGeom prst="rect">
            <a:avLst/>
          </a:prstGeom>
          <a:noFill/>
          <a:ln>
            <a:noFill/>
          </a:ln>
        </p:spPr>
      </p:pic>
      <p:sp>
        <p:nvSpPr>
          <p:cNvPr id="590" name="Google Shape;590;p87"/>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Arkansas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5"/>
          <p:cNvPicPr preferRelativeResize="0"/>
          <p:nvPr/>
        </p:nvPicPr>
        <p:blipFill>
          <a:blip r:embed="rId3">
            <a:alphaModFix/>
          </a:blip>
          <a:stretch>
            <a:fillRect/>
          </a:stretch>
        </p:blipFill>
        <p:spPr>
          <a:xfrm>
            <a:off x="5367528" y="228600"/>
            <a:ext cx="6501384" cy="6407411"/>
          </a:xfrm>
          <a:prstGeom prst="rect">
            <a:avLst/>
          </a:prstGeom>
          <a:noFill/>
          <a:ln>
            <a:noFill/>
          </a:ln>
        </p:spPr>
      </p:pic>
      <p:sp>
        <p:nvSpPr>
          <p:cNvPr id="169" name="Google Shape;169;p25"/>
          <p:cNvSpPr txBox="1"/>
          <p:nvPr>
            <p:ph type="title"/>
          </p:nvPr>
        </p:nvSpPr>
        <p:spPr>
          <a:xfrm>
            <a:off x="388613" y="671133"/>
            <a:ext cx="4136700" cy="5450100"/>
          </a:xfrm>
          <a:prstGeom prst="rect">
            <a:avLst/>
          </a:prstGeom>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b="0" lang="en-US" sz="3200">
                <a:solidFill>
                  <a:schemeClr val="lt1"/>
                </a:solidFill>
              </a:rPr>
              <a:t>Foundational computer science is </a:t>
            </a:r>
            <a:r>
              <a:rPr b="1" lang="en-US" sz="3200">
                <a:solidFill>
                  <a:schemeClr val="lt1"/>
                </a:solidFill>
                <a:latin typeface="Montserrat"/>
                <a:ea typeface="Montserrat"/>
                <a:cs typeface="Montserrat"/>
                <a:sym typeface="Montserrat"/>
              </a:rPr>
              <a:t>offered in 20% </a:t>
            </a:r>
            <a:r>
              <a:rPr b="0" lang="en-US" sz="3200">
                <a:solidFill>
                  <a:schemeClr val="lt1"/>
                </a:solidFill>
              </a:rPr>
              <a:t>of the 174 high schools located on Native American reservations</a:t>
            </a:r>
            <a:endParaRPr b="0" sz="3200">
              <a:solidFill>
                <a:schemeClr val="lt1"/>
              </a:solidFill>
            </a:endParaRPr>
          </a:p>
        </p:txBody>
      </p:sp>
      <p:sp>
        <p:nvSpPr>
          <p:cNvPr id="170" name="Google Shape;170;p25"/>
          <p:cNvSpPr txBox="1"/>
          <p:nvPr/>
        </p:nvSpPr>
        <p:spPr>
          <a:xfrm>
            <a:off x="6697162" y="1754550"/>
            <a:ext cx="3842100" cy="335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600">
                <a:latin typeface="Montserrat"/>
                <a:ea typeface="Montserrat"/>
                <a:cs typeface="Montserrat"/>
                <a:sym typeface="Montserrat"/>
              </a:rPr>
              <a:t>20</a:t>
            </a:r>
            <a:r>
              <a:rPr b="1" lang="en-US" sz="4600">
                <a:latin typeface="Montserrat"/>
                <a:ea typeface="Montserrat"/>
                <a:cs typeface="Montserrat"/>
                <a:sym typeface="Montserrat"/>
              </a:rPr>
              <a:t>%</a:t>
            </a:r>
            <a:r>
              <a:rPr lang="en-US" sz="2600">
                <a:latin typeface="Montserrat"/>
                <a:ea typeface="Montserrat"/>
                <a:cs typeface="Montserrat"/>
                <a:sym typeface="Montserrat"/>
              </a:rPr>
              <a:t> </a:t>
            </a:r>
            <a:endParaRPr sz="2600">
              <a:latin typeface="Montserrat"/>
              <a:ea typeface="Montserrat"/>
              <a:cs typeface="Montserrat"/>
              <a:sym typeface="Montserrat"/>
            </a:endParaRPr>
          </a:p>
          <a:p>
            <a:pPr indent="0" lvl="0" marL="0" rtl="0" algn="ctr">
              <a:spcBef>
                <a:spcPts val="0"/>
              </a:spcBef>
              <a:spcAft>
                <a:spcPts val="0"/>
              </a:spcAft>
              <a:buNone/>
            </a:pPr>
            <a:r>
              <a:rPr lang="en-US" sz="3200">
                <a:latin typeface="Montserrat"/>
                <a:ea typeface="Montserrat"/>
                <a:cs typeface="Montserrat"/>
                <a:sym typeface="Montserrat"/>
              </a:rPr>
              <a:t>of high schools located on </a:t>
            </a:r>
            <a:r>
              <a:rPr b="1" lang="en-US" sz="3200">
                <a:latin typeface="Montserrat"/>
                <a:ea typeface="Montserrat"/>
                <a:cs typeface="Montserrat"/>
                <a:sym typeface="Montserrat"/>
              </a:rPr>
              <a:t>reservations </a:t>
            </a:r>
            <a:r>
              <a:rPr lang="en-US" sz="3200">
                <a:latin typeface="Montserrat"/>
                <a:ea typeface="Montserrat"/>
                <a:cs typeface="Montserrat"/>
                <a:sym typeface="Montserrat"/>
              </a:rPr>
              <a:t>offer computer science </a:t>
            </a:r>
            <a:endParaRPr sz="3200">
              <a:latin typeface="Montserrat"/>
              <a:ea typeface="Montserrat"/>
              <a:cs typeface="Montserrat"/>
              <a:sym typeface="Montserra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descr="A picture containing text&#10;&#10;Description automatically generated" id="595" name="Google Shape;595;p88"/>
          <p:cNvPicPr preferRelativeResize="0"/>
          <p:nvPr/>
        </p:nvPicPr>
        <p:blipFill rotWithShape="1">
          <a:blip r:embed="rId3">
            <a:alphaModFix/>
          </a:blip>
          <a:srcRect b="0" l="0" r="4652" t="0"/>
          <a:stretch/>
        </p:blipFill>
        <p:spPr>
          <a:xfrm>
            <a:off x="5303520" y="1371600"/>
            <a:ext cx="6547103" cy="4069080"/>
          </a:xfrm>
          <a:prstGeom prst="rect">
            <a:avLst/>
          </a:prstGeom>
          <a:noFill/>
          <a:ln>
            <a:noFill/>
          </a:ln>
        </p:spPr>
      </p:pic>
      <p:sp>
        <p:nvSpPr>
          <p:cNvPr id="596" name="Google Shape;596;p88"/>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Arkansas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9"/>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Arkansas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pic>
        <p:nvPicPr>
          <p:cNvPr descr="Chart&#10;&#10;Description automatically generated" id="602" name="Google Shape;602;p89"/>
          <p:cNvPicPr preferRelativeResize="0"/>
          <p:nvPr/>
        </p:nvPicPr>
        <p:blipFill rotWithShape="1">
          <a:blip r:embed="rId3">
            <a:alphaModFix/>
          </a:blip>
          <a:srcRect b="0" l="0" r="55555" t="0"/>
          <a:stretch/>
        </p:blipFill>
        <p:spPr>
          <a:xfrm>
            <a:off x="5394960" y="-118872"/>
            <a:ext cx="6587292" cy="68579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descr="Graphical user interface, text&#10;&#10;Description automatically generated" id="607" name="Google Shape;607;p90"/>
          <p:cNvPicPr preferRelativeResize="0"/>
          <p:nvPr/>
        </p:nvPicPr>
        <p:blipFill rotWithShape="1">
          <a:blip r:embed="rId3">
            <a:alphaModFix/>
          </a:blip>
          <a:srcRect b="0" l="0" r="0" t="0"/>
          <a:stretch/>
        </p:blipFill>
        <p:spPr>
          <a:xfrm>
            <a:off x="1737360" y="2286000"/>
            <a:ext cx="8723075" cy="4481375"/>
          </a:xfrm>
          <a:prstGeom prst="rect">
            <a:avLst/>
          </a:prstGeom>
          <a:noFill/>
          <a:ln>
            <a:noFill/>
          </a:ln>
        </p:spPr>
      </p:pic>
      <p:sp>
        <p:nvSpPr>
          <p:cNvPr id="608" name="Google Shape;608;p90"/>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91"/>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California</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92"/>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California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 bar chart&#10;&#10;Description automatically generated" id="619" name="Google Shape;619;p92"/>
          <p:cNvPicPr preferRelativeResize="0"/>
          <p:nvPr/>
        </p:nvPicPr>
        <p:blipFill rotWithShape="1">
          <a:blip r:embed="rId3">
            <a:alphaModFix/>
          </a:blip>
          <a:srcRect b="0" l="0" r="12211" t="0"/>
          <a:stretch/>
        </p:blipFill>
        <p:spPr>
          <a:xfrm>
            <a:off x="5303525" y="1371600"/>
            <a:ext cx="6547103" cy="45334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descr="A picture containing chart&#10;&#10;Description automatically generated" id="624" name="Google Shape;624;p93"/>
          <p:cNvPicPr preferRelativeResize="0"/>
          <p:nvPr/>
        </p:nvPicPr>
        <p:blipFill rotWithShape="1">
          <a:blip r:embed="rId3">
            <a:alphaModFix/>
          </a:blip>
          <a:srcRect b="0" l="0" r="8966" t="0"/>
          <a:stretch/>
        </p:blipFill>
        <p:spPr>
          <a:xfrm>
            <a:off x="5303520" y="1371600"/>
            <a:ext cx="6547103" cy="4069080"/>
          </a:xfrm>
          <a:prstGeom prst="rect">
            <a:avLst/>
          </a:prstGeom>
          <a:noFill/>
          <a:ln>
            <a:noFill/>
          </a:ln>
        </p:spPr>
      </p:pic>
      <p:sp>
        <p:nvSpPr>
          <p:cNvPr id="625" name="Google Shape;625;p93"/>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California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descr="Chart&#10;&#10;Description automatically generated" id="630" name="Google Shape;630;p94"/>
          <p:cNvPicPr preferRelativeResize="0"/>
          <p:nvPr/>
        </p:nvPicPr>
        <p:blipFill rotWithShape="1">
          <a:blip r:embed="rId3">
            <a:alphaModFix/>
          </a:blip>
          <a:srcRect b="0" l="0" r="8950" t="0"/>
          <a:stretch/>
        </p:blipFill>
        <p:spPr>
          <a:xfrm>
            <a:off x="5303520" y="1371600"/>
            <a:ext cx="6547103" cy="4069080"/>
          </a:xfrm>
          <a:prstGeom prst="rect">
            <a:avLst/>
          </a:prstGeom>
          <a:noFill/>
          <a:ln>
            <a:noFill/>
          </a:ln>
        </p:spPr>
      </p:pic>
      <p:sp>
        <p:nvSpPr>
          <p:cNvPr id="631" name="Google Shape;631;p94"/>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California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descr="Chart, bar chart&#10;&#10;Description automatically generated" id="636" name="Google Shape;636;p95"/>
          <p:cNvPicPr preferRelativeResize="0"/>
          <p:nvPr/>
        </p:nvPicPr>
        <p:blipFill rotWithShape="1">
          <a:blip r:embed="rId3">
            <a:alphaModFix/>
          </a:blip>
          <a:srcRect b="0" l="0" r="9575" t="0"/>
          <a:stretch/>
        </p:blipFill>
        <p:spPr>
          <a:xfrm>
            <a:off x="5303520" y="1143000"/>
            <a:ext cx="6080760" cy="4663440"/>
          </a:xfrm>
          <a:prstGeom prst="rect">
            <a:avLst/>
          </a:prstGeom>
          <a:noFill/>
          <a:ln>
            <a:noFill/>
          </a:ln>
        </p:spPr>
      </p:pic>
      <p:sp>
        <p:nvSpPr>
          <p:cNvPr id="637" name="Google Shape;637;p95"/>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California Participation in AP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of Exams </a:t>
            </a:r>
            <a:endParaRPr b="0" sz="2400"/>
          </a:p>
          <a:p>
            <a:pPr indent="0" lvl="0" marL="0" rtl="0" algn="l">
              <a:spcBef>
                <a:spcPts val="0"/>
              </a:spcBef>
              <a:spcAft>
                <a:spcPts val="0"/>
              </a:spcAft>
              <a:buClr>
                <a:schemeClr val="dk1"/>
              </a:buClr>
              <a:buSzPts val="1100"/>
              <a:buFont typeface="Arial"/>
              <a:buNone/>
            </a:pPr>
            <a:r>
              <a:rPr b="0" lang="en-US" sz="2400"/>
              <a:t>by Gender</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descr="Graphical user interface, text&#10;&#10;Description automatically generated" id="642" name="Google Shape;642;p96"/>
          <p:cNvPicPr preferRelativeResize="0"/>
          <p:nvPr/>
        </p:nvPicPr>
        <p:blipFill rotWithShape="1">
          <a:blip r:embed="rId3">
            <a:alphaModFix/>
          </a:blip>
          <a:srcRect b="0" l="8228" r="10936" t="0"/>
          <a:stretch/>
        </p:blipFill>
        <p:spPr>
          <a:xfrm>
            <a:off x="822960" y="2286000"/>
            <a:ext cx="10550803" cy="4297679"/>
          </a:xfrm>
          <a:prstGeom prst="rect">
            <a:avLst/>
          </a:prstGeom>
          <a:noFill/>
          <a:ln>
            <a:noFill/>
          </a:ln>
        </p:spPr>
      </p:pic>
      <p:sp>
        <p:nvSpPr>
          <p:cNvPr id="643" name="Google Shape;643;p96"/>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California </a:t>
            </a:r>
            <a:r>
              <a:rPr lang="en-US"/>
              <a:t>Participation in </a:t>
            </a:r>
            <a:endParaRPr/>
          </a:p>
          <a:p>
            <a:pPr indent="0" lvl="0" marL="0" rtl="0" algn="ctr">
              <a:spcBef>
                <a:spcPts val="0"/>
              </a:spcBef>
              <a:spcAft>
                <a:spcPts val="0"/>
              </a:spcAft>
              <a:buClr>
                <a:schemeClr val="dk1"/>
              </a:buClr>
              <a:buSzPts val="990"/>
              <a:buFont typeface="Arial"/>
              <a:buNone/>
            </a:pPr>
            <a:r>
              <a:rPr lang="en-US"/>
              <a:t>AP Computer Science</a:t>
            </a:r>
            <a:endParaRPr/>
          </a:p>
          <a:p>
            <a:pPr indent="0" lvl="0" marL="0" rtl="0" algn="ctr">
              <a:spcBef>
                <a:spcPts val="0"/>
              </a:spcBef>
              <a:spcAft>
                <a:spcPts val="0"/>
              </a:spcAft>
              <a:buClr>
                <a:schemeClr val="dk1"/>
              </a:buClr>
              <a:buSzPct val="45833"/>
              <a:buFont typeface="Arial"/>
              <a:buNone/>
            </a:pPr>
            <a:r>
              <a:rPr b="0" lang="en-US" sz="2400"/>
              <a:t>Percentage of Exams by Race/Ethnicity</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7"/>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Colorado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388613" y="671133"/>
            <a:ext cx="4136700" cy="5450100"/>
          </a:xfrm>
          <a:prstGeom prst="rect">
            <a:avLst/>
          </a:prstGeom>
          <a:ln>
            <a:noFill/>
          </a:ln>
        </p:spPr>
        <p:txBody>
          <a:bodyPr anchorCtr="0" anchor="ctr" bIns="45700" lIns="91425" spcFirstLastPara="1" rIns="91425" wrap="square" tIns="45700">
            <a:normAutofit/>
          </a:bodyPr>
          <a:lstStyle/>
          <a:p>
            <a:pPr indent="0" lvl="0" marL="0" rtl="0" algn="l">
              <a:spcBef>
                <a:spcPts val="0"/>
              </a:spcBef>
              <a:spcAft>
                <a:spcPts val="0"/>
              </a:spcAft>
              <a:buNone/>
            </a:pPr>
            <a:r>
              <a:rPr b="0" lang="en-US" sz="3200">
                <a:solidFill>
                  <a:schemeClr val="lt1"/>
                </a:solidFill>
              </a:rPr>
              <a:t>Only </a:t>
            </a:r>
            <a:r>
              <a:rPr b="1" lang="en-US" sz="3200">
                <a:solidFill>
                  <a:schemeClr val="lt1"/>
                </a:solidFill>
                <a:latin typeface="Montserrat"/>
                <a:ea typeface="Montserrat"/>
                <a:cs typeface="Montserrat"/>
                <a:sym typeface="Montserrat"/>
              </a:rPr>
              <a:t>half of all high schools </a:t>
            </a:r>
            <a:r>
              <a:rPr b="0" lang="en-US" sz="3200">
                <a:solidFill>
                  <a:schemeClr val="lt1"/>
                </a:solidFill>
              </a:rPr>
              <a:t>offer computer science</a:t>
            </a:r>
            <a:endParaRPr b="0" sz="3200">
              <a:solidFill>
                <a:schemeClr val="lt1"/>
              </a:solidFill>
            </a:endParaRPr>
          </a:p>
        </p:txBody>
      </p:sp>
      <p:pic>
        <p:nvPicPr>
          <p:cNvPr id="176" name="Google Shape;176;p26"/>
          <p:cNvPicPr preferRelativeResize="0"/>
          <p:nvPr/>
        </p:nvPicPr>
        <p:blipFill>
          <a:blip r:embed="rId3">
            <a:alphaModFix/>
          </a:blip>
          <a:stretch>
            <a:fillRect/>
          </a:stretch>
        </p:blipFill>
        <p:spPr>
          <a:xfrm>
            <a:off x="5367528" y="224750"/>
            <a:ext cx="6501384" cy="6408509"/>
          </a:xfrm>
          <a:prstGeom prst="rect">
            <a:avLst/>
          </a:prstGeom>
          <a:noFill/>
          <a:ln>
            <a:noFill/>
          </a:ln>
        </p:spPr>
      </p:pic>
      <p:sp>
        <p:nvSpPr>
          <p:cNvPr id="177" name="Google Shape;177;p26"/>
          <p:cNvSpPr txBox="1"/>
          <p:nvPr/>
        </p:nvSpPr>
        <p:spPr>
          <a:xfrm>
            <a:off x="6593824" y="2059050"/>
            <a:ext cx="4048800" cy="273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latin typeface="Montserrat"/>
                <a:ea typeface="Montserrat"/>
                <a:cs typeface="Montserrat"/>
                <a:sym typeface="Montserrat"/>
              </a:rPr>
              <a:t>Only</a:t>
            </a:r>
            <a:endParaRPr sz="3000">
              <a:latin typeface="Montserrat"/>
              <a:ea typeface="Montserrat"/>
              <a:cs typeface="Montserrat"/>
              <a:sym typeface="Montserrat"/>
            </a:endParaRPr>
          </a:p>
          <a:p>
            <a:pPr indent="0" lvl="0" marL="0" rtl="0" algn="ctr">
              <a:spcBef>
                <a:spcPts val="0"/>
              </a:spcBef>
              <a:spcAft>
                <a:spcPts val="0"/>
              </a:spcAft>
              <a:buNone/>
            </a:pPr>
            <a:r>
              <a:rPr b="1" lang="en-US" sz="4600">
                <a:latin typeface="Montserrat"/>
                <a:ea typeface="Montserrat"/>
                <a:cs typeface="Montserrat"/>
                <a:sym typeface="Montserrat"/>
              </a:rPr>
              <a:t>51%</a:t>
            </a:r>
            <a:r>
              <a:rPr lang="en-US" sz="3000">
                <a:latin typeface="Montserrat"/>
                <a:ea typeface="Montserrat"/>
                <a:cs typeface="Montserrat"/>
                <a:sym typeface="Montserrat"/>
              </a:rPr>
              <a:t> </a:t>
            </a:r>
            <a:endParaRPr sz="3000">
              <a:latin typeface="Montserrat"/>
              <a:ea typeface="Montserrat"/>
              <a:cs typeface="Montserrat"/>
              <a:sym typeface="Montserrat"/>
            </a:endParaRPr>
          </a:p>
          <a:p>
            <a:pPr indent="0" lvl="0" marL="0" rtl="0" algn="ctr">
              <a:spcBef>
                <a:spcPts val="0"/>
              </a:spcBef>
              <a:spcAft>
                <a:spcPts val="0"/>
              </a:spcAft>
              <a:buNone/>
            </a:pPr>
            <a:r>
              <a:rPr lang="en-US" sz="3000">
                <a:latin typeface="Montserrat"/>
                <a:ea typeface="Montserrat"/>
                <a:cs typeface="Montserrat"/>
                <a:sym typeface="Montserrat"/>
              </a:rPr>
              <a:t>of high schools </a:t>
            </a:r>
            <a:r>
              <a:rPr b="1" lang="en-US" sz="3000">
                <a:latin typeface="Montserrat"/>
                <a:ea typeface="Montserrat"/>
                <a:cs typeface="Montserrat"/>
                <a:sym typeface="Montserrat"/>
              </a:rPr>
              <a:t>offer computer science</a:t>
            </a:r>
            <a:endParaRPr b="1" sz="3000">
              <a:latin typeface="Montserrat"/>
              <a:ea typeface="Montserrat"/>
              <a:cs typeface="Montserrat"/>
              <a:sym typeface="Montserra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98"/>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Colorado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 bar chart&#10;&#10;Description automatically generated" id="654" name="Google Shape;654;p98"/>
          <p:cNvPicPr preferRelativeResize="0"/>
          <p:nvPr/>
        </p:nvPicPr>
        <p:blipFill rotWithShape="1">
          <a:blip r:embed="rId3">
            <a:alphaModFix/>
          </a:blip>
          <a:srcRect b="0" l="0" r="9008" t="0"/>
          <a:stretch/>
        </p:blipFill>
        <p:spPr>
          <a:xfrm>
            <a:off x="5303526" y="1371600"/>
            <a:ext cx="6547103" cy="454559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descr="Chart&#10;&#10;Description automatically generated with low confidence" id="659" name="Google Shape;659;p99"/>
          <p:cNvPicPr preferRelativeResize="0"/>
          <p:nvPr/>
        </p:nvPicPr>
        <p:blipFill rotWithShape="1">
          <a:blip r:embed="rId3">
            <a:alphaModFix/>
          </a:blip>
          <a:srcRect b="0" l="0" r="8999" t="0"/>
          <a:stretch/>
        </p:blipFill>
        <p:spPr>
          <a:xfrm>
            <a:off x="5303520" y="1371600"/>
            <a:ext cx="6547103" cy="4069080"/>
          </a:xfrm>
          <a:prstGeom prst="rect">
            <a:avLst/>
          </a:prstGeom>
          <a:noFill/>
          <a:ln>
            <a:noFill/>
          </a:ln>
        </p:spPr>
      </p:pic>
      <p:sp>
        <p:nvSpPr>
          <p:cNvPr id="660" name="Google Shape;660;p99"/>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Colorado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descr="Chart&#10;&#10;Description automatically generated" id="665" name="Google Shape;665;p100"/>
          <p:cNvPicPr preferRelativeResize="0"/>
          <p:nvPr/>
        </p:nvPicPr>
        <p:blipFill rotWithShape="1">
          <a:blip r:embed="rId3">
            <a:alphaModFix/>
          </a:blip>
          <a:srcRect b="0" l="0" r="8966" t="0"/>
          <a:stretch/>
        </p:blipFill>
        <p:spPr>
          <a:xfrm>
            <a:off x="5303520" y="1371600"/>
            <a:ext cx="6547103" cy="4069080"/>
          </a:xfrm>
          <a:prstGeom prst="rect">
            <a:avLst/>
          </a:prstGeom>
          <a:noFill/>
          <a:ln>
            <a:noFill/>
          </a:ln>
        </p:spPr>
      </p:pic>
      <p:sp>
        <p:nvSpPr>
          <p:cNvPr id="666" name="Google Shape;666;p100"/>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Colorado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descr="Chart, bar chart&#10;&#10;Description automatically generated" id="671" name="Google Shape;671;p101"/>
          <p:cNvPicPr preferRelativeResize="0"/>
          <p:nvPr/>
        </p:nvPicPr>
        <p:blipFill rotWithShape="1">
          <a:blip r:embed="rId3">
            <a:alphaModFix/>
          </a:blip>
          <a:srcRect b="0" l="0" r="9657" t="0"/>
          <a:stretch/>
        </p:blipFill>
        <p:spPr>
          <a:xfrm>
            <a:off x="5303520" y="1143000"/>
            <a:ext cx="6007607" cy="4663440"/>
          </a:xfrm>
          <a:prstGeom prst="rect">
            <a:avLst/>
          </a:prstGeom>
          <a:noFill/>
          <a:ln>
            <a:noFill/>
          </a:ln>
        </p:spPr>
      </p:pic>
      <p:sp>
        <p:nvSpPr>
          <p:cNvPr id="672" name="Google Shape;672;p101"/>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Colorado Participation in AP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of Exams </a:t>
            </a:r>
            <a:endParaRPr b="0" sz="2400"/>
          </a:p>
          <a:p>
            <a:pPr indent="0" lvl="0" marL="0" rtl="0" algn="l">
              <a:spcBef>
                <a:spcPts val="0"/>
              </a:spcBef>
              <a:spcAft>
                <a:spcPts val="0"/>
              </a:spcAft>
              <a:buClr>
                <a:schemeClr val="dk1"/>
              </a:buClr>
              <a:buSzPts val="1100"/>
              <a:buFont typeface="Arial"/>
              <a:buNone/>
            </a:pPr>
            <a:r>
              <a:rPr b="0" lang="en-US" sz="2400"/>
              <a:t>by Gender</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descr="A screenshot of a computer&#10;&#10;Description automatically generated with low confidence" id="677" name="Google Shape;677;p102"/>
          <p:cNvPicPr preferRelativeResize="0"/>
          <p:nvPr/>
        </p:nvPicPr>
        <p:blipFill rotWithShape="1">
          <a:blip r:embed="rId3">
            <a:alphaModFix/>
          </a:blip>
          <a:srcRect b="0" l="8472" r="11903" t="0"/>
          <a:stretch/>
        </p:blipFill>
        <p:spPr>
          <a:xfrm>
            <a:off x="822960" y="2286000"/>
            <a:ext cx="10389094" cy="4297680"/>
          </a:xfrm>
          <a:prstGeom prst="rect">
            <a:avLst/>
          </a:prstGeom>
          <a:noFill/>
          <a:ln>
            <a:noFill/>
          </a:ln>
        </p:spPr>
      </p:pic>
      <p:sp>
        <p:nvSpPr>
          <p:cNvPr id="678" name="Google Shape;678;p102"/>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Colorado</a:t>
            </a:r>
            <a:r>
              <a:rPr lang="en-US"/>
              <a:t> </a:t>
            </a:r>
            <a:r>
              <a:rPr lang="en-US"/>
              <a:t>Participation in </a:t>
            </a:r>
            <a:endParaRPr/>
          </a:p>
          <a:p>
            <a:pPr indent="0" lvl="0" marL="0" rtl="0" algn="ctr">
              <a:spcBef>
                <a:spcPts val="0"/>
              </a:spcBef>
              <a:spcAft>
                <a:spcPts val="0"/>
              </a:spcAft>
              <a:buClr>
                <a:schemeClr val="dk1"/>
              </a:buClr>
              <a:buSzPts val="990"/>
              <a:buFont typeface="Arial"/>
              <a:buNone/>
            </a:pPr>
            <a:r>
              <a:rPr lang="en-US"/>
              <a:t>AP Computer Science</a:t>
            </a:r>
            <a:endParaRPr/>
          </a:p>
          <a:p>
            <a:pPr indent="0" lvl="0" marL="0" rtl="0" algn="ctr">
              <a:spcBef>
                <a:spcPts val="0"/>
              </a:spcBef>
              <a:spcAft>
                <a:spcPts val="0"/>
              </a:spcAft>
              <a:buClr>
                <a:schemeClr val="dk1"/>
              </a:buClr>
              <a:buSzPct val="45833"/>
              <a:buFont typeface="Arial"/>
              <a:buNone/>
            </a:pPr>
            <a:r>
              <a:rPr b="0" lang="en-US" sz="2400"/>
              <a:t>Percentage of Exams by Race/Ethnicity</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03"/>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Connecticut</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04"/>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Connecticut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 bar chart&#10;&#10;Description automatically generated" id="689" name="Google Shape;689;p104"/>
          <p:cNvPicPr preferRelativeResize="0"/>
          <p:nvPr/>
        </p:nvPicPr>
        <p:blipFill rotWithShape="1">
          <a:blip r:embed="rId3">
            <a:alphaModFix/>
          </a:blip>
          <a:srcRect b="0" l="0" r="8999" t="0"/>
          <a:stretch/>
        </p:blipFill>
        <p:spPr>
          <a:xfrm>
            <a:off x="5303525" y="1371600"/>
            <a:ext cx="6547103" cy="44619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descr="Chart&#10;&#10;Description automatically generated with low confidence" id="694" name="Google Shape;694;p105"/>
          <p:cNvPicPr preferRelativeResize="0"/>
          <p:nvPr/>
        </p:nvPicPr>
        <p:blipFill rotWithShape="1">
          <a:blip r:embed="rId3">
            <a:alphaModFix/>
          </a:blip>
          <a:srcRect b="0" l="0" r="8999" t="0"/>
          <a:stretch/>
        </p:blipFill>
        <p:spPr>
          <a:xfrm>
            <a:off x="5303520" y="1371600"/>
            <a:ext cx="6547103" cy="4069080"/>
          </a:xfrm>
          <a:prstGeom prst="rect">
            <a:avLst/>
          </a:prstGeom>
          <a:noFill/>
          <a:ln>
            <a:noFill/>
          </a:ln>
        </p:spPr>
      </p:pic>
      <p:sp>
        <p:nvSpPr>
          <p:cNvPr id="695" name="Google Shape;695;p105"/>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Connecticut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06"/>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Connecticut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Percent of Students Who Qualify for FRL</a:t>
            </a:r>
            <a:endParaRPr/>
          </a:p>
        </p:txBody>
      </p:sp>
      <p:pic>
        <p:nvPicPr>
          <p:cNvPr descr="Chart, bar chart&#10;&#10;Description automatically generated" id="701" name="Google Shape;701;p106"/>
          <p:cNvPicPr preferRelativeResize="0"/>
          <p:nvPr/>
        </p:nvPicPr>
        <p:blipFill rotWithShape="1">
          <a:blip r:embed="rId3">
            <a:alphaModFix/>
          </a:blip>
          <a:srcRect b="0" l="0" r="8750" t="0"/>
          <a:stretch/>
        </p:blipFill>
        <p:spPr>
          <a:xfrm>
            <a:off x="5303525" y="1255050"/>
            <a:ext cx="6547103" cy="41703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pic>
        <p:nvPicPr>
          <p:cNvPr descr="Graphical user interface&#10;&#10;Description automatically generated with medium confidence" id="706" name="Google Shape;706;p107"/>
          <p:cNvPicPr preferRelativeResize="0"/>
          <p:nvPr/>
        </p:nvPicPr>
        <p:blipFill rotWithShape="1">
          <a:blip r:embed="rId3">
            <a:alphaModFix/>
          </a:blip>
          <a:srcRect b="0" l="0" r="60626" t="0"/>
          <a:stretch/>
        </p:blipFill>
        <p:spPr>
          <a:xfrm>
            <a:off x="5486400" y="-457200"/>
            <a:ext cx="6216673" cy="7315201"/>
          </a:xfrm>
          <a:prstGeom prst="rect">
            <a:avLst/>
          </a:prstGeom>
          <a:noFill/>
          <a:ln>
            <a:noFill/>
          </a:ln>
        </p:spPr>
      </p:pic>
      <p:sp>
        <p:nvSpPr>
          <p:cNvPr id="707" name="Google Shape;707;p107"/>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Connecticut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539400" y="374904"/>
            <a:ext cx="11113200" cy="867600"/>
          </a:xfrm>
          <a:prstGeom prst="rect">
            <a:avLst/>
          </a:prstGeom>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None/>
            </a:pPr>
            <a:r>
              <a:rPr b="1" lang="en-US">
                <a:solidFill>
                  <a:schemeClr val="lt1"/>
                </a:solidFill>
                <a:latin typeface="Montserrat"/>
                <a:ea typeface="Montserrat"/>
                <a:cs typeface="Montserrat"/>
                <a:sym typeface="Montserrat"/>
              </a:rPr>
              <a:t>Percent of High Schools </a:t>
            </a:r>
            <a:endParaRPr b="1">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None/>
            </a:pPr>
            <a:r>
              <a:rPr b="1" lang="en-US">
                <a:solidFill>
                  <a:schemeClr val="lt1"/>
                </a:solidFill>
                <a:latin typeface="Montserrat"/>
                <a:ea typeface="Montserrat"/>
                <a:cs typeface="Montserrat"/>
                <a:sym typeface="Montserrat"/>
              </a:rPr>
              <a:t>Offering CS Over Time</a:t>
            </a:r>
            <a:endParaRPr b="1">
              <a:solidFill>
                <a:schemeClr val="lt1"/>
              </a:solidFill>
              <a:latin typeface="Montserrat"/>
              <a:ea typeface="Montserrat"/>
              <a:cs typeface="Montserrat"/>
              <a:sym typeface="Montserrat"/>
            </a:endParaRPr>
          </a:p>
        </p:txBody>
      </p:sp>
      <p:pic>
        <p:nvPicPr>
          <p:cNvPr descr="A picture containing graphical user interface&#10;&#10;Description automatically generated" id="183" name="Google Shape;183;p27"/>
          <p:cNvPicPr preferRelativeResize="0"/>
          <p:nvPr/>
        </p:nvPicPr>
        <p:blipFill rotWithShape="1">
          <a:blip r:embed="rId3">
            <a:alphaModFix/>
          </a:blip>
          <a:srcRect b="0" l="0" r="9420" t="0"/>
          <a:stretch/>
        </p:blipFill>
        <p:spPr>
          <a:xfrm>
            <a:off x="3037326" y="2236450"/>
            <a:ext cx="6117336" cy="3812425"/>
          </a:xfrm>
          <a:prstGeom prst="rect">
            <a:avLst/>
          </a:prstGeom>
          <a:noFill/>
          <a:ln>
            <a:noFill/>
          </a:ln>
        </p:spPr>
      </p:pic>
      <p:sp>
        <p:nvSpPr>
          <p:cNvPr id="184" name="Google Shape;184;p27"/>
          <p:cNvSpPr txBox="1"/>
          <p:nvPr>
            <p:ph idx="4294967295" type="body"/>
          </p:nvPr>
        </p:nvSpPr>
        <p:spPr>
          <a:xfrm>
            <a:off x="566250" y="6048875"/>
            <a:ext cx="11059500" cy="639000"/>
          </a:xfrm>
          <a:prstGeom prst="rect">
            <a:avLst/>
          </a:prstGeom>
        </p:spPr>
        <p:txBody>
          <a:bodyPr anchorCtr="0" anchor="ctr" bIns="45700" lIns="91425" spcFirstLastPara="1" rIns="91425" wrap="square" tIns="45700">
            <a:normAutofit/>
          </a:bodyPr>
          <a:lstStyle/>
          <a:p>
            <a:pPr indent="0" lvl="0" marL="0" rtl="0" algn="ctr">
              <a:lnSpc>
                <a:spcPct val="100000"/>
              </a:lnSpc>
              <a:spcBef>
                <a:spcPts val="1500"/>
              </a:spcBef>
              <a:spcAft>
                <a:spcPts val="1500"/>
              </a:spcAft>
              <a:buNone/>
            </a:pPr>
            <a:r>
              <a:rPr i="1" lang="en-US" sz="2400">
                <a:latin typeface="Montserrat"/>
                <a:ea typeface="Montserrat"/>
                <a:cs typeface="Montserrat"/>
                <a:sym typeface="Montserrat"/>
              </a:rPr>
              <a:t>*2018: based on 24 states, 2019: based on 39 states</a:t>
            </a:r>
            <a:endParaRPr i="1" sz="2400">
              <a:latin typeface="Montserrat"/>
              <a:ea typeface="Montserrat"/>
              <a:cs typeface="Montserrat"/>
              <a:sym typeface="Montserra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descr="Chart&#10;&#10;Description automatically generated" id="712" name="Google Shape;712;p108"/>
          <p:cNvPicPr preferRelativeResize="0"/>
          <p:nvPr/>
        </p:nvPicPr>
        <p:blipFill rotWithShape="1">
          <a:blip r:embed="rId3">
            <a:alphaModFix/>
          </a:blip>
          <a:srcRect b="0" l="0" r="0" t="0"/>
          <a:stretch/>
        </p:blipFill>
        <p:spPr>
          <a:xfrm>
            <a:off x="1737360" y="2286000"/>
            <a:ext cx="8725892" cy="4480560"/>
          </a:xfrm>
          <a:prstGeom prst="rect">
            <a:avLst/>
          </a:prstGeom>
          <a:noFill/>
          <a:ln>
            <a:noFill/>
          </a:ln>
        </p:spPr>
      </p:pic>
      <p:sp>
        <p:nvSpPr>
          <p:cNvPr id="713" name="Google Shape;713;p108"/>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Connecticut </a:t>
            </a:r>
            <a:r>
              <a:rPr lang="en-US"/>
              <a:t>Enrollment in High School 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09"/>
          <p:cNvSpPr txBox="1"/>
          <p:nvPr>
            <p:ph type="title"/>
          </p:nvPr>
        </p:nvSpPr>
        <p:spPr>
          <a:xfrm>
            <a:off x="1499850" y="2766150"/>
            <a:ext cx="9192300" cy="1325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District of Columbia (DC)</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descr="Chart&#10;&#10;Description automatically generated" id="723" name="Google Shape;723;p110"/>
          <p:cNvPicPr preferRelativeResize="0"/>
          <p:nvPr/>
        </p:nvPicPr>
        <p:blipFill rotWithShape="1">
          <a:blip r:embed="rId3">
            <a:alphaModFix/>
          </a:blip>
          <a:srcRect b="0" l="0" r="0" t="0"/>
          <a:stretch/>
        </p:blipFill>
        <p:spPr>
          <a:xfrm>
            <a:off x="5303520" y="1371600"/>
            <a:ext cx="6561391" cy="4069080"/>
          </a:xfrm>
          <a:prstGeom prst="rect">
            <a:avLst/>
          </a:prstGeom>
          <a:noFill/>
          <a:ln>
            <a:noFill/>
          </a:ln>
        </p:spPr>
      </p:pic>
      <p:sp>
        <p:nvSpPr>
          <p:cNvPr id="724" name="Google Shape;724;p110"/>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DC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descr="Chart, bar chart&#10;&#10;Description automatically generated" id="729" name="Google Shape;729;p111"/>
          <p:cNvPicPr preferRelativeResize="0"/>
          <p:nvPr/>
        </p:nvPicPr>
        <p:blipFill rotWithShape="1">
          <a:blip r:embed="rId3">
            <a:alphaModFix/>
          </a:blip>
          <a:srcRect b="0" l="0" r="9575" t="0"/>
          <a:stretch/>
        </p:blipFill>
        <p:spPr>
          <a:xfrm>
            <a:off x="5303520" y="1143000"/>
            <a:ext cx="6080760" cy="4663440"/>
          </a:xfrm>
          <a:prstGeom prst="rect">
            <a:avLst/>
          </a:prstGeom>
          <a:noFill/>
          <a:ln>
            <a:noFill/>
          </a:ln>
        </p:spPr>
      </p:pic>
      <p:sp>
        <p:nvSpPr>
          <p:cNvPr id="730" name="Google Shape;730;p111"/>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DC </a:t>
            </a:r>
            <a:r>
              <a:rPr lang="en-US"/>
              <a:t>Participation in AP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of Exams </a:t>
            </a:r>
            <a:endParaRPr b="0" sz="2400"/>
          </a:p>
          <a:p>
            <a:pPr indent="0" lvl="0" marL="0" rtl="0" algn="l">
              <a:spcBef>
                <a:spcPts val="0"/>
              </a:spcBef>
              <a:spcAft>
                <a:spcPts val="0"/>
              </a:spcAft>
              <a:buClr>
                <a:schemeClr val="dk1"/>
              </a:buClr>
              <a:buSzPts val="1100"/>
              <a:buFont typeface="Arial"/>
              <a:buNone/>
            </a:pPr>
            <a:r>
              <a:rPr b="0" lang="en-US" sz="2400"/>
              <a:t>by Gender</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descr="Graphical user interface, text&#10;&#10;Description automatically generated" id="735" name="Google Shape;735;p112"/>
          <p:cNvPicPr preferRelativeResize="0"/>
          <p:nvPr/>
        </p:nvPicPr>
        <p:blipFill rotWithShape="1">
          <a:blip r:embed="rId3">
            <a:alphaModFix/>
          </a:blip>
          <a:srcRect b="0" l="8949" r="11426" t="0"/>
          <a:stretch/>
        </p:blipFill>
        <p:spPr>
          <a:xfrm>
            <a:off x="822960" y="2287590"/>
            <a:ext cx="10507331" cy="4343400"/>
          </a:xfrm>
          <a:prstGeom prst="rect">
            <a:avLst/>
          </a:prstGeom>
          <a:noFill/>
          <a:ln>
            <a:noFill/>
          </a:ln>
        </p:spPr>
      </p:pic>
      <p:sp>
        <p:nvSpPr>
          <p:cNvPr id="736" name="Google Shape;736;p112"/>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DC </a:t>
            </a:r>
            <a:r>
              <a:rPr lang="en-US"/>
              <a:t>Participation in </a:t>
            </a:r>
            <a:endParaRPr/>
          </a:p>
          <a:p>
            <a:pPr indent="0" lvl="0" marL="0" rtl="0" algn="ctr">
              <a:spcBef>
                <a:spcPts val="0"/>
              </a:spcBef>
              <a:spcAft>
                <a:spcPts val="0"/>
              </a:spcAft>
              <a:buClr>
                <a:schemeClr val="dk1"/>
              </a:buClr>
              <a:buSzPts val="990"/>
              <a:buFont typeface="Arial"/>
              <a:buNone/>
            </a:pPr>
            <a:r>
              <a:rPr lang="en-US"/>
              <a:t>AP Computer Science</a:t>
            </a:r>
            <a:endParaRPr/>
          </a:p>
          <a:p>
            <a:pPr indent="0" lvl="0" marL="0" rtl="0" algn="ctr">
              <a:spcBef>
                <a:spcPts val="0"/>
              </a:spcBef>
              <a:spcAft>
                <a:spcPts val="0"/>
              </a:spcAft>
              <a:buClr>
                <a:schemeClr val="dk1"/>
              </a:buClr>
              <a:buSzPct val="45833"/>
              <a:buFont typeface="Arial"/>
              <a:buNone/>
            </a:pPr>
            <a:r>
              <a:rPr b="0" lang="en-US" sz="2400"/>
              <a:t>Percentage of Exams by Race/Ethnicity</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13"/>
          <p:cNvSpPr txBox="1"/>
          <p:nvPr>
            <p:ph type="title"/>
          </p:nvPr>
        </p:nvSpPr>
        <p:spPr>
          <a:xfrm>
            <a:off x="1499850" y="2766150"/>
            <a:ext cx="91923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Delaware</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14"/>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Delaware </a:t>
            </a:r>
            <a:r>
              <a:rPr lang="en-US"/>
              <a:t>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School Year </a:t>
            </a:r>
            <a:endParaRPr/>
          </a:p>
        </p:txBody>
      </p:sp>
      <p:pic>
        <p:nvPicPr>
          <p:cNvPr descr="Chart, bar chart&#10;&#10;Description automatically generated" id="747" name="Google Shape;747;p114"/>
          <p:cNvPicPr preferRelativeResize="0"/>
          <p:nvPr/>
        </p:nvPicPr>
        <p:blipFill rotWithShape="1">
          <a:blip r:embed="rId3">
            <a:alphaModFix/>
          </a:blip>
          <a:srcRect b="0" l="0" r="7441" t="0"/>
          <a:stretch/>
        </p:blipFill>
        <p:spPr>
          <a:xfrm>
            <a:off x="5303525" y="1371600"/>
            <a:ext cx="6656624" cy="45447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descr="A picture containing chart&#10;&#10;Description automatically generated" id="752" name="Google Shape;752;p115"/>
          <p:cNvPicPr preferRelativeResize="0"/>
          <p:nvPr/>
        </p:nvPicPr>
        <p:blipFill rotWithShape="1">
          <a:blip r:embed="rId3">
            <a:alphaModFix/>
          </a:blip>
          <a:srcRect b="-1132" l="0" r="7441" t="0"/>
          <a:stretch/>
        </p:blipFill>
        <p:spPr>
          <a:xfrm>
            <a:off x="5303525" y="1371600"/>
            <a:ext cx="6656833" cy="4114800"/>
          </a:xfrm>
          <a:prstGeom prst="rect">
            <a:avLst/>
          </a:prstGeom>
          <a:noFill/>
          <a:ln>
            <a:noFill/>
          </a:ln>
        </p:spPr>
      </p:pic>
      <p:sp>
        <p:nvSpPr>
          <p:cNvPr id="753" name="Google Shape;753;p115"/>
          <p:cNvSpPr txBox="1"/>
          <p:nvPr>
            <p:ph type="title"/>
          </p:nvPr>
        </p:nvSpPr>
        <p:spPr>
          <a:xfrm>
            <a:off x="388613"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Delaware High Schools Offering Computer Science</a:t>
            </a:r>
            <a:endParaRPr/>
          </a:p>
          <a:p>
            <a:pPr indent="0" lvl="0" marL="0" rtl="0" algn="l">
              <a:spcBef>
                <a:spcPts val="0"/>
              </a:spcBef>
              <a:spcAft>
                <a:spcPts val="0"/>
              </a:spcAft>
              <a:buClr>
                <a:schemeClr val="dk1"/>
              </a:buClr>
              <a:buSzPts val="1100"/>
              <a:buFont typeface="Arial"/>
              <a:buNone/>
            </a:pPr>
            <a:r>
              <a:t/>
            </a:r>
            <a:endParaRPr b="0"/>
          </a:p>
          <a:p>
            <a:pPr indent="0" lvl="0" marL="0" rtl="0" algn="l">
              <a:spcBef>
                <a:spcPts val="0"/>
              </a:spcBef>
              <a:spcAft>
                <a:spcPts val="0"/>
              </a:spcAft>
              <a:buClr>
                <a:schemeClr val="dk1"/>
              </a:buClr>
              <a:buSzPts val="1100"/>
              <a:buFont typeface="Arial"/>
              <a:buNone/>
            </a:pPr>
            <a:r>
              <a:rPr b="0" lang="en-US" sz="2400"/>
              <a:t>Percentage Access by Geography</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pic>
        <p:nvPicPr>
          <p:cNvPr descr="Graphical user interface&#10;&#10;Description automatically generated" id="758" name="Google Shape;758;p116"/>
          <p:cNvPicPr preferRelativeResize="0"/>
          <p:nvPr/>
        </p:nvPicPr>
        <p:blipFill rotWithShape="1">
          <a:blip r:embed="rId3">
            <a:alphaModFix/>
          </a:blip>
          <a:srcRect b="4906" l="0" r="61107" t="0"/>
          <a:stretch/>
        </p:blipFill>
        <p:spPr>
          <a:xfrm>
            <a:off x="5486400" y="-457200"/>
            <a:ext cx="6455664" cy="7315201"/>
          </a:xfrm>
          <a:prstGeom prst="rect">
            <a:avLst/>
          </a:prstGeom>
          <a:noFill/>
          <a:ln>
            <a:noFill/>
          </a:ln>
        </p:spPr>
      </p:pic>
      <p:sp>
        <p:nvSpPr>
          <p:cNvPr id="759" name="Google Shape;759;p116"/>
          <p:cNvSpPr txBox="1"/>
          <p:nvPr>
            <p:ph type="title"/>
          </p:nvPr>
        </p:nvSpPr>
        <p:spPr>
          <a:xfrm>
            <a:off x="384048" y="671133"/>
            <a:ext cx="4136700" cy="545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Delaware Enrollment in High School Computer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0" lang="en-US" sz="2400"/>
              <a:t>Percentage Enrollment by Subgroup</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descr="Chart&#10;&#10;Description automatically generated" id="764" name="Google Shape;764;p117"/>
          <p:cNvPicPr preferRelativeResize="0"/>
          <p:nvPr/>
        </p:nvPicPr>
        <p:blipFill rotWithShape="1">
          <a:blip r:embed="rId3">
            <a:alphaModFix/>
          </a:blip>
          <a:srcRect b="0" l="0" r="0" t="0"/>
          <a:stretch/>
        </p:blipFill>
        <p:spPr>
          <a:xfrm>
            <a:off x="1735050" y="2286000"/>
            <a:ext cx="8721912" cy="4480560"/>
          </a:xfrm>
          <a:prstGeom prst="rect">
            <a:avLst/>
          </a:prstGeom>
          <a:noFill/>
          <a:ln>
            <a:noFill/>
          </a:ln>
        </p:spPr>
      </p:pic>
      <p:sp>
        <p:nvSpPr>
          <p:cNvPr id="765" name="Google Shape;765;p117"/>
          <p:cNvSpPr txBox="1"/>
          <p:nvPr>
            <p:ph type="title"/>
          </p:nvPr>
        </p:nvSpPr>
        <p:spPr>
          <a:xfrm>
            <a:off x="539400" y="374904"/>
            <a:ext cx="11113200" cy="8676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Delaware </a:t>
            </a:r>
            <a:r>
              <a:rPr lang="en-US"/>
              <a:t>Enrollment in High School </a:t>
            </a:r>
            <a:endParaRPr/>
          </a:p>
          <a:p>
            <a:pPr indent="0" lvl="0" marL="0" rtl="0" algn="ctr">
              <a:spcBef>
                <a:spcPts val="0"/>
              </a:spcBef>
              <a:spcAft>
                <a:spcPts val="0"/>
              </a:spcAft>
              <a:buClr>
                <a:schemeClr val="dk1"/>
              </a:buClr>
              <a:buSzPts val="990"/>
              <a:buFont typeface="Arial"/>
              <a:buNone/>
            </a:pPr>
            <a:r>
              <a:rPr lang="en-US"/>
              <a:t>Computer Science</a:t>
            </a:r>
            <a:endParaRPr/>
          </a:p>
          <a:p>
            <a:pPr indent="0" lvl="0" marL="0" rtl="0" algn="ctr">
              <a:spcBef>
                <a:spcPts val="0"/>
              </a:spcBef>
              <a:spcAft>
                <a:spcPts val="0"/>
              </a:spcAft>
              <a:buClr>
                <a:schemeClr val="dk1"/>
              </a:buClr>
              <a:buSzPct val="45833"/>
              <a:buFont typeface="Arial"/>
              <a:buNone/>
            </a:pPr>
            <a:r>
              <a:rPr b="0" lang="en-US" sz="2400"/>
              <a:t>Percentage Enrollment by Race/Ethnicity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2C3F1C"/>
      </a:dk2>
      <a:lt2>
        <a:srgbClr val="E8EFEF"/>
      </a:lt2>
      <a:accent1>
        <a:srgbClr val="283044"/>
      </a:accent1>
      <a:accent2>
        <a:srgbClr val="267F9F"/>
      </a:accent2>
      <a:accent3>
        <a:srgbClr val="330C2F"/>
      </a:accent3>
      <a:accent4>
        <a:srgbClr val="BBCFCE"/>
      </a:accent4>
      <a:accent5>
        <a:srgbClr val="FFB100"/>
      </a:accent5>
      <a:accent6>
        <a:srgbClr val="E4592D"/>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